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311" r:id="rId2"/>
    <p:sldId id="256" r:id="rId3"/>
    <p:sldId id="320" r:id="rId4"/>
    <p:sldId id="257" r:id="rId5"/>
    <p:sldId id="318" r:id="rId6"/>
    <p:sldId id="319" r:id="rId7"/>
    <p:sldId id="265" r:id="rId8"/>
    <p:sldId id="259" r:id="rId9"/>
    <p:sldId id="267" r:id="rId10"/>
    <p:sldId id="268" r:id="rId11"/>
    <p:sldId id="262" r:id="rId12"/>
    <p:sldId id="270" r:id="rId13"/>
    <p:sldId id="273" r:id="rId14"/>
    <p:sldId id="272" r:id="rId15"/>
    <p:sldId id="275" r:id="rId16"/>
    <p:sldId id="278" r:id="rId17"/>
    <p:sldId id="277" r:id="rId18"/>
    <p:sldId id="327" r:id="rId19"/>
    <p:sldId id="321" r:id="rId20"/>
    <p:sldId id="323" r:id="rId21"/>
    <p:sldId id="279" r:id="rId22"/>
    <p:sldId id="284" r:id="rId23"/>
    <p:sldId id="280" r:id="rId24"/>
    <p:sldId id="281" r:id="rId25"/>
    <p:sldId id="285" r:id="rId26"/>
    <p:sldId id="286" r:id="rId27"/>
    <p:sldId id="322" r:id="rId28"/>
    <p:sldId id="330" r:id="rId29"/>
    <p:sldId id="287" r:id="rId30"/>
    <p:sldId id="291" r:id="rId31"/>
    <p:sldId id="288" r:id="rId32"/>
    <p:sldId id="293" r:id="rId33"/>
    <p:sldId id="294" r:id="rId34"/>
    <p:sldId id="324" r:id="rId35"/>
    <p:sldId id="290" r:id="rId36"/>
    <p:sldId id="289" r:id="rId37"/>
    <p:sldId id="292" r:id="rId38"/>
    <p:sldId id="332" r:id="rId39"/>
    <p:sldId id="333" r:id="rId40"/>
    <p:sldId id="334" r:id="rId41"/>
    <p:sldId id="335" r:id="rId42"/>
    <p:sldId id="336" r:id="rId43"/>
    <p:sldId id="341" r:id="rId44"/>
    <p:sldId id="338" r:id="rId45"/>
    <p:sldId id="337" r:id="rId46"/>
    <p:sldId id="340" r:id="rId47"/>
    <p:sldId id="296" r:id="rId48"/>
    <p:sldId id="298" r:id="rId49"/>
    <p:sldId id="299" r:id="rId50"/>
    <p:sldId id="301" r:id="rId51"/>
    <p:sldId id="302" r:id="rId52"/>
    <p:sldId id="303" r:id="rId53"/>
    <p:sldId id="304" r:id="rId54"/>
    <p:sldId id="282" r:id="rId55"/>
    <p:sldId id="306" r:id="rId56"/>
    <p:sldId id="305" r:id="rId57"/>
    <p:sldId id="308" r:id="rId58"/>
    <p:sldId id="309" r:id="rId59"/>
    <p:sldId id="312" r:id="rId60"/>
    <p:sldId id="342" r:id="rId61"/>
    <p:sldId id="283" r:id="rId62"/>
    <p:sldId id="316" r:id="rId63"/>
    <p:sldId id="315" r:id="rId64"/>
    <p:sldId id="314" r:id="rId65"/>
    <p:sldId id="344"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86" autoAdjust="0"/>
  </p:normalViewPr>
  <p:slideViewPr>
    <p:cSldViewPr>
      <p:cViewPr varScale="1">
        <p:scale>
          <a:sx n="54" d="100"/>
          <a:sy n="54" d="100"/>
        </p:scale>
        <p:origin x="186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29A8D1-0E4A-4BED-8ADC-797AD24F69D6}" type="datetimeFigureOut">
              <a:rPr lang="en-US" smtClean="0"/>
              <a:t>7/11/2014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5DE52E-AE9B-45DE-A118-1B9F9E5AF83C}" type="slidenum">
              <a:rPr lang="en-US" smtClean="0"/>
              <a:t>‹#›</a:t>
            </a:fld>
            <a:endParaRPr lang="en-US"/>
          </a:p>
        </p:txBody>
      </p:sp>
    </p:spTree>
    <p:extLst>
      <p:ext uri="{BB962C8B-B14F-4D97-AF65-F5344CB8AC3E}">
        <p14:creationId xmlns:p14="http://schemas.microsoft.com/office/powerpoint/2010/main" val="492736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BCFB1-2F90-4B5E-A586-37E8716D6495}" type="datetimeFigureOut">
              <a:rPr lang="en-US" smtClean="0"/>
              <a:pPr/>
              <a:t>7/11/2014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433794-F2DE-4C81-AF04-612646BE989D}" type="slidenum">
              <a:rPr lang="en-US" smtClean="0"/>
              <a:pPr/>
              <a:t>‹#›</a:t>
            </a:fld>
            <a:endParaRPr lang="en-US" dirty="0"/>
          </a:p>
        </p:txBody>
      </p:sp>
    </p:spTree>
    <p:extLst>
      <p:ext uri="{BB962C8B-B14F-4D97-AF65-F5344CB8AC3E}">
        <p14:creationId xmlns:p14="http://schemas.microsoft.com/office/powerpoint/2010/main" val="2706053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Long ago</a:t>
            </a:r>
            <a:r>
              <a:rPr lang="en-US" baseline="0" dirty="0" smtClean="0">
                <a:solidFill>
                  <a:schemeClr val="tx1"/>
                </a:solidFill>
              </a:rPr>
              <a:t>, </a:t>
            </a:r>
            <a:r>
              <a:rPr lang="en-US" dirty="0" smtClean="0">
                <a:solidFill>
                  <a:schemeClr val="tx1"/>
                </a:solidFill>
              </a:rPr>
              <a:t>Municipalities recognized the need for</a:t>
            </a:r>
            <a:r>
              <a:rPr lang="en-US" baseline="0" dirty="0" smtClean="0">
                <a:solidFill>
                  <a:schemeClr val="tx1"/>
                </a:solidFill>
              </a:rPr>
              <a:t> Re</a:t>
            </a:r>
            <a:r>
              <a:rPr lang="en-US" dirty="0" smtClean="0">
                <a:solidFill>
                  <a:schemeClr val="tx1"/>
                </a:solidFill>
              </a:rPr>
              <a:t>creational and athletic facilities</a:t>
            </a:r>
            <a:r>
              <a:rPr lang="en-US" baseline="0" dirty="0" smtClean="0">
                <a:solidFill>
                  <a:schemeClr val="tx1"/>
                </a:solidFill>
              </a:rPr>
              <a:t> for</a:t>
            </a:r>
            <a:r>
              <a:rPr lang="en-US" dirty="0" smtClean="0">
                <a:solidFill>
                  <a:schemeClr val="tx1"/>
                </a:solidFill>
              </a:rPr>
              <a:t> the public. In earlier times, local</a:t>
            </a:r>
            <a:r>
              <a:rPr lang="en-US" baseline="0" dirty="0" smtClean="0">
                <a:solidFill>
                  <a:schemeClr val="tx1"/>
                </a:solidFill>
              </a:rPr>
              <a:t> governments</a:t>
            </a:r>
            <a:r>
              <a:rPr lang="en-US" dirty="0" smtClean="0">
                <a:solidFill>
                  <a:schemeClr val="tx1"/>
                </a:solidFill>
              </a:rPr>
              <a:t> provided little more than public parks.</a:t>
            </a:r>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1</a:t>
            </a:fld>
            <a:endParaRPr lang="en-US" dirty="0"/>
          </a:p>
        </p:txBody>
      </p:sp>
    </p:spTree>
    <p:extLst>
      <p:ext uri="{BB962C8B-B14F-4D97-AF65-F5344CB8AC3E}">
        <p14:creationId xmlns:p14="http://schemas.microsoft.com/office/powerpoint/2010/main" val="1166691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 does this mean that you can’t charge admission</a:t>
            </a:r>
            <a:r>
              <a:rPr lang="en-US" sz="1200" kern="1200" baseline="0" dirty="0" smtClean="0">
                <a:solidFill>
                  <a:schemeClr val="tx1"/>
                </a:solidFill>
                <a:latin typeface="+mn-lt"/>
                <a:ea typeface="+mn-ea"/>
                <a:cs typeface="+mn-cs"/>
              </a:rPr>
              <a:t> fees and still receive protection from the statute….. Of course not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fact that a municipality or board charges an admission fee does not automatically remove the protection of the</a:t>
            </a:r>
            <a:r>
              <a:rPr lang="en-US" sz="1200" kern="1200" baseline="0" dirty="0" smtClean="0">
                <a:solidFill>
                  <a:schemeClr val="tx1"/>
                </a:solidFill>
                <a:latin typeface="+mn-lt"/>
                <a:ea typeface="+mn-ea"/>
                <a:cs typeface="+mn-cs"/>
              </a:rPr>
              <a:t> statute</a:t>
            </a:r>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Whether the fees you charge will effect your</a:t>
            </a:r>
            <a:r>
              <a:rPr lang="en-US" sz="1200" kern="1200" baseline="0" dirty="0" smtClean="0">
                <a:solidFill>
                  <a:schemeClr val="tx1"/>
                </a:solidFill>
                <a:latin typeface="+mn-lt"/>
                <a:ea typeface="+mn-ea"/>
                <a:cs typeface="+mn-cs"/>
              </a:rPr>
              <a:t> protection or not depends whether or not the land is being used for </a:t>
            </a:r>
            <a:r>
              <a:rPr lang="en-US" sz="1200" b="1" kern="1200" baseline="0" dirty="0" smtClean="0">
                <a:solidFill>
                  <a:schemeClr val="tx1"/>
                </a:solidFill>
                <a:latin typeface="+mn-lt"/>
                <a:ea typeface="+mn-ea"/>
                <a:cs typeface="+mn-cs"/>
              </a:rPr>
              <a:t>non commercial </a:t>
            </a:r>
            <a:r>
              <a:rPr lang="en-US" sz="1200" kern="1200" baseline="0" dirty="0" smtClean="0">
                <a:solidFill>
                  <a:schemeClr val="tx1"/>
                </a:solidFill>
                <a:latin typeface="+mn-lt"/>
                <a:ea typeface="+mn-ea"/>
                <a:cs typeface="+mn-cs"/>
              </a:rPr>
              <a:t>recreational use.</a:t>
            </a:r>
            <a:endParaRPr lang="en-US" sz="1200" kern="1200" dirty="0" smtClean="0">
              <a:solidFill>
                <a:schemeClr val="tx1"/>
              </a:solidFill>
              <a:latin typeface="+mn-lt"/>
              <a:ea typeface="+mn-ea"/>
              <a:cs typeface="+mn-cs"/>
            </a:endParaRPr>
          </a:p>
          <a:p>
            <a:pPr marL="0" indent="0">
              <a:buNone/>
            </a:pPr>
            <a:endParaRPr lang="en-US" sz="1200" dirty="0" smtClean="0"/>
          </a:p>
          <a:p>
            <a:pPr marL="0" indent="0">
              <a:buNone/>
            </a:pPr>
            <a:r>
              <a:rPr lang="en-US" sz="1200" b="1" dirty="0" smtClean="0"/>
              <a:t>Article 2 defines commercial use</a:t>
            </a:r>
            <a:r>
              <a:rPr lang="en-US" sz="1200" dirty="0" smtClean="0"/>
              <a:t>: Any use of land for the purpose of receiving consideration for opening such land to recreational use where such use or activity is </a:t>
            </a:r>
            <a:r>
              <a:rPr lang="en-US" sz="1200" b="1" dirty="0" smtClean="0"/>
              <a:t>profit-motivated. </a:t>
            </a:r>
            <a:r>
              <a:rPr lang="en-US" sz="1200" b="0" dirty="0" smtClean="0"/>
              <a:t>(35-15-21(5)). </a:t>
            </a:r>
            <a:r>
              <a:rPr lang="en-US" sz="1200" b="0" baseline="0" dirty="0" smtClean="0"/>
              <a:t>  </a:t>
            </a:r>
          </a:p>
          <a:p>
            <a:pPr marL="0" indent="0">
              <a:buNone/>
            </a:pPr>
            <a:endParaRPr lang="en-US" sz="1200" b="0" baseline="0" dirty="0" smtClean="0"/>
          </a:p>
          <a:p>
            <a:pPr marL="0" indent="0">
              <a:buNone/>
            </a:pPr>
            <a:r>
              <a:rPr lang="en-US" sz="1200" b="0" baseline="0" dirty="0" smtClean="0"/>
              <a:t>  In Owens v grant the supreme court pointed out that the fact that fees were charged does not mean that the use of the land was profit motivated.</a:t>
            </a:r>
            <a:endParaRPr lang="en-US" sz="1200" b="0" dirty="0" smtClean="0"/>
          </a:p>
          <a:p>
            <a:pPr marL="0" indent="0">
              <a:buNone/>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Your admission fees help recoup some of your operating</a:t>
            </a:r>
            <a:r>
              <a:rPr lang="en-US" sz="1200" baseline="0" dirty="0" smtClean="0"/>
              <a:t> c</a:t>
            </a:r>
            <a:r>
              <a:rPr lang="en-US" sz="1200" dirty="0" smtClean="0"/>
              <a:t>osts or you use the</a:t>
            </a:r>
            <a:r>
              <a:rPr lang="en-US" sz="1200" baseline="0" dirty="0" smtClean="0"/>
              <a:t> fees to improve the park or facilities, that’s not the same as profit motivated. Your $3.00 fee to your million dollar  slide and swimming pool will never make a profit.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Another example is</a:t>
            </a:r>
            <a:r>
              <a:rPr lang="en-US" sz="1200" kern="1200" baseline="0" dirty="0" smtClean="0">
                <a:solidFill>
                  <a:schemeClr val="tx1"/>
                </a:solidFill>
                <a:latin typeface="+mn-lt"/>
                <a:ea typeface="+mn-ea"/>
                <a:cs typeface="+mn-cs"/>
              </a:rPr>
              <a:t> occurred in the City of Gadsden</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10</a:t>
            </a:fld>
            <a:endParaRPr lang="en-US" dirty="0"/>
          </a:p>
        </p:txBody>
      </p:sp>
    </p:spTree>
    <p:extLst>
      <p:ext uri="{BB962C8B-B14F-4D97-AF65-F5344CB8AC3E}">
        <p14:creationId xmlns:p14="http://schemas.microsoft.com/office/powerpoint/2010/main" val="555625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indent="0">
              <a:buNone/>
            </a:pPr>
            <a:r>
              <a:rPr lang="en-US" sz="1200" kern="1200" dirty="0" smtClean="0">
                <a:solidFill>
                  <a:schemeClr val="tx1"/>
                </a:solidFill>
                <a:latin typeface="+mn-lt"/>
                <a:ea typeface="+mn-ea"/>
                <a:cs typeface="+mn-cs"/>
              </a:rPr>
              <a:t>On July 10, 1988, the Martins were celebrating Tyson's second birthday at Noccalula Falls Park, which is owned and operated by the </a:t>
            </a:r>
            <a:r>
              <a:rPr lang="en-US" sz="1200" b="1" kern="1200" dirty="0" smtClean="0">
                <a:solidFill>
                  <a:schemeClr val="tx1"/>
                </a:solidFill>
                <a:latin typeface="+mn-lt"/>
                <a:ea typeface="+mn-ea"/>
                <a:cs typeface="+mn-cs"/>
              </a:rPr>
              <a:t>City</a:t>
            </a:r>
            <a:r>
              <a:rPr lang="en-US" sz="1200" kern="1200" dirty="0" smtClean="0">
                <a:solidFill>
                  <a:schemeClr val="tx1"/>
                </a:solidFill>
                <a:latin typeface="+mn-lt"/>
                <a:ea typeface="+mn-ea"/>
                <a:cs typeface="+mn-cs"/>
              </a:rPr>
              <a:t>. The Martins had reserved a pavilion at the park, and Tyson began playing barefoot in the grass with other children. That afternoon, Tyson stepped on a pile of hot charcoal briquets that had been dumped onto the ground earlier in the day. As a result of this incident, Tyson's feet were seriously burned and he was hospitalized for treatment. </a:t>
            </a:r>
          </a:p>
          <a:p>
            <a:pPr marL="0" indent="0">
              <a:buNone/>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complaint against the </a:t>
            </a:r>
            <a:r>
              <a:rPr lang="en-US" sz="1200" b="1" kern="1200" dirty="0" smtClean="0">
                <a:solidFill>
                  <a:schemeClr val="tx1"/>
                </a:solidFill>
                <a:latin typeface="+mn-lt"/>
                <a:ea typeface="+mn-ea"/>
                <a:cs typeface="+mn-cs"/>
              </a:rPr>
              <a:t>City</a:t>
            </a:r>
            <a:r>
              <a:rPr lang="en-US" sz="1200" kern="1200" dirty="0" smtClean="0">
                <a:solidFill>
                  <a:schemeClr val="tx1"/>
                </a:solidFill>
                <a:latin typeface="+mn-lt"/>
                <a:ea typeface="+mn-ea"/>
                <a:cs typeface="+mn-cs"/>
              </a:rPr>
              <a:t>  alleged that the defendant had negligently or wantonly allowed a dangerous condition to exist at the park and the dangerous condition was the cause of Tyson's injuries. In their answer, the </a:t>
            </a:r>
            <a:r>
              <a:rPr lang="en-US" sz="1200" b="1" kern="1200" dirty="0" smtClean="0">
                <a:solidFill>
                  <a:schemeClr val="tx1"/>
                </a:solidFill>
                <a:latin typeface="+mn-lt"/>
                <a:ea typeface="+mn-ea"/>
                <a:cs typeface="+mn-cs"/>
              </a:rPr>
              <a:t>City</a:t>
            </a:r>
            <a:r>
              <a:rPr lang="en-US" sz="1200" kern="1200" dirty="0" smtClean="0">
                <a:solidFill>
                  <a:schemeClr val="tx1"/>
                </a:solidFill>
                <a:latin typeface="+mn-lt"/>
                <a:ea typeface="+mn-ea"/>
                <a:cs typeface="+mn-cs"/>
              </a:rPr>
              <a:t> contended that the park had been set aside for recreational use by the public, and that the use was noncommercial. As a result, they asserted that the </a:t>
            </a:r>
            <a:r>
              <a:rPr lang="en-US" sz="1200" b="1" kern="1200" dirty="0" smtClean="0">
                <a:solidFill>
                  <a:schemeClr val="tx1"/>
                </a:solidFill>
                <a:latin typeface="+mn-lt"/>
                <a:ea typeface="+mn-ea"/>
                <a:cs typeface="+mn-cs"/>
              </a:rPr>
              <a:t>City</a:t>
            </a:r>
            <a:r>
              <a:rPr lang="en-US" sz="1200" kern="1200" dirty="0" smtClean="0">
                <a:solidFill>
                  <a:schemeClr val="tx1"/>
                </a:solidFill>
                <a:latin typeface="+mn-lt"/>
                <a:ea typeface="+mn-ea"/>
                <a:cs typeface="+mn-cs"/>
              </a:rPr>
              <a:t> was shielded from liability for Tyson's injuries.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Just like the Keenum case, the City did not have actual knowledge of the dangerous</a:t>
            </a:r>
            <a:r>
              <a:rPr lang="en-US" sz="1200" kern="1200" baseline="0" dirty="0" smtClean="0">
                <a:solidFill>
                  <a:schemeClr val="tx1"/>
                </a:solidFill>
                <a:latin typeface="+mn-lt"/>
                <a:ea typeface="+mn-ea"/>
                <a:cs typeface="+mn-cs"/>
              </a:rPr>
              <a:t> condition or hot coals in this case.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trial, and on appeal, Tyson has argued that Recreation Immunity does not apply because, he says, The Park is a commercial enterprise. He argues that because the </a:t>
            </a:r>
            <a:r>
              <a:rPr lang="en-US" sz="1200" b="1" kern="1200" dirty="0" smtClean="0">
                <a:solidFill>
                  <a:schemeClr val="tx1"/>
                </a:solidFill>
                <a:latin typeface="+mn-lt"/>
                <a:ea typeface="+mn-ea"/>
                <a:cs typeface="+mn-cs"/>
              </a:rPr>
              <a:t>City</a:t>
            </a:r>
            <a:r>
              <a:rPr lang="en-US" sz="1200" kern="1200" dirty="0" smtClean="0">
                <a:solidFill>
                  <a:schemeClr val="tx1"/>
                </a:solidFill>
                <a:latin typeface="+mn-lt"/>
                <a:ea typeface="+mn-ea"/>
                <a:cs typeface="+mn-cs"/>
              </a:rPr>
              <a:t> charges admission fees to some users of the park and because there are 13 income generating attractions or concessions at the park, it is a commercial enterprise and therefore falls outside the protection extended by the statute.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a:t>
            </a:r>
            <a:r>
              <a:rPr lang="en-US" sz="1200" i="1" u="none" kern="1200" dirty="0" smtClean="0">
                <a:solidFill>
                  <a:schemeClr val="tx1"/>
                </a:solidFill>
                <a:latin typeface="+mn-lt"/>
                <a:ea typeface="+mn-ea"/>
                <a:cs typeface="+mn-cs"/>
              </a:rPr>
              <a:t>Owens case</a:t>
            </a:r>
            <a:r>
              <a:rPr lang="en-US" sz="1200" i="1" u="none"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 mentioned a</a:t>
            </a:r>
            <a:r>
              <a:rPr lang="en-US" sz="1200" kern="1200" baseline="0" dirty="0" smtClean="0">
                <a:solidFill>
                  <a:schemeClr val="tx1"/>
                </a:solidFill>
                <a:latin typeface="+mn-lt"/>
                <a:ea typeface="+mn-ea"/>
                <a:cs typeface="+mn-cs"/>
              </a:rPr>
              <a:t> second ago, the Supreme</a:t>
            </a:r>
            <a:r>
              <a:rPr lang="en-US" sz="1200" kern="1200" dirty="0" smtClean="0">
                <a:solidFill>
                  <a:schemeClr val="tx1"/>
                </a:solidFill>
                <a:latin typeface="+mn-lt"/>
                <a:ea typeface="+mn-ea"/>
                <a:cs typeface="+mn-cs"/>
              </a:rPr>
              <a:t> Court was asked to interpret the phrase "profit-motivated.”   remember we said the fact that entry fees were charged by the landowner did not necessarily mean that the use of the land was "profit-motivated.“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Instead of adopting a rigid definition of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phrase </a:t>
            </a:r>
            <a:r>
              <a:rPr lang="en-US" sz="1200" i="1" kern="1200" dirty="0" smtClean="0">
                <a:solidFill>
                  <a:schemeClr val="tx1"/>
                </a:solidFill>
                <a:latin typeface="+mn-lt"/>
                <a:ea typeface="+mn-ea"/>
                <a:cs typeface="+mn-cs"/>
              </a:rPr>
              <a:t>profit motivated</a:t>
            </a:r>
            <a:r>
              <a:rPr lang="en-US" sz="1200" kern="1200" dirty="0" smtClean="0">
                <a:solidFill>
                  <a:schemeClr val="tx1"/>
                </a:solidFill>
                <a:latin typeface="+mn-lt"/>
                <a:ea typeface="+mn-ea"/>
                <a:cs typeface="+mn-cs"/>
              </a:rPr>
              <a:t>, The supreme Court decided that the question of whether a landowner intends to derive a profit must be decided on a case-by-case basis.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 that’s what happened in Martin V Gadsden After reviewing the testimony offered by the </a:t>
            </a:r>
            <a:r>
              <a:rPr lang="en-US" sz="1200" b="1" kern="1200" dirty="0" smtClean="0">
                <a:solidFill>
                  <a:schemeClr val="tx1"/>
                </a:solidFill>
                <a:latin typeface="+mn-lt"/>
                <a:ea typeface="+mn-ea"/>
                <a:cs typeface="+mn-cs"/>
              </a:rPr>
              <a:t>City</a:t>
            </a:r>
            <a:r>
              <a:rPr lang="en-US" sz="1200" kern="1200" dirty="0" smtClean="0">
                <a:solidFill>
                  <a:schemeClr val="tx1"/>
                </a:solidFill>
                <a:latin typeface="+mn-lt"/>
                <a:ea typeface="+mn-ea"/>
                <a:cs typeface="+mn-cs"/>
              </a:rPr>
              <a:t>, this Court concludes that there was sufficient evidence to support the jury's finding that the </a:t>
            </a:r>
            <a:r>
              <a:rPr lang="en-US" sz="1200" b="1" kern="1200" dirty="0" smtClean="0">
                <a:solidFill>
                  <a:schemeClr val="tx1"/>
                </a:solidFill>
                <a:latin typeface="+mn-lt"/>
                <a:ea typeface="+mn-ea"/>
                <a:cs typeface="+mn-cs"/>
              </a:rPr>
              <a:t>City</a:t>
            </a:r>
            <a:r>
              <a:rPr lang="en-US" sz="1200" kern="1200" dirty="0" smtClean="0">
                <a:solidFill>
                  <a:schemeClr val="tx1"/>
                </a:solidFill>
                <a:latin typeface="+mn-lt"/>
                <a:ea typeface="+mn-ea"/>
                <a:cs typeface="+mn-cs"/>
              </a:rPr>
              <a:t> did not intend to derive a profit from the park. Although fees were charged for certain activities within the park(remember admission fees and 13 income generating attractions or concessions), it is clear that those fees only partially defrayed the cost of operating the park and that the park has never produced a profit. As a result, this Court will not disturb the jury's finding that the </a:t>
            </a:r>
            <a:r>
              <a:rPr lang="en-US" sz="1200" b="1" kern="1200" dirty="0" smtClean="0">
                <a:solidFill>
                  <a:schemeClr val="tx1"/>
                </a:solidFill>
                <a:latin typeface="+mn-lt"/>
                <a:ea typeface="+mn-ea"/>
                <a:cs typeface="+mn-cs"/>
              </a:rPr>
              <a:t>City's</a:t>
            </a:r>
            <a:r>
              <a:rPr lang="en-US" sz="1200" kern="1200" dirty="0" smtClean="0">
                <a:solidFill>
                  <a:schemeClr val="tx1"/>
                </a:solidFill>
                <a:latin typeface="+mn-lt"/>
                <a:ea typeface="+mn-ea"/>
                <a:cs typeface="+mn-cs"/>
              </a:rPr>
              <a:t> operation of the park was not "profit-motivated."  The supreme</a:t>
            </a:r>
            <a:r>
              <a:rPr lang="en-US" sz="1200" kern="1200" baseline="0" dirty="0" smtClean="0">
                <a:solidFill>
                  <a:schemeClr val="tx1"/>
                </a:solidFill>
                <a:latin typeface="+mn-lt"/>
                <a:ea typeface="+mn-ea"/>
                <a:cs typeface="+mn-cs"/>
              </a:rPr>
              <a:t> court upheld this decision.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Last example case and we will move on.</a:t>
            </a:r>
          </a:p>
          <a:p>
            <a:pPr marL="0" indent="0">
              <a:buNone/>
            </a:pP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11</a:t>
            </a:fld>
            <a:endParaRPr lang="en-US" dirty="0"/>
          </a:p>
        </p:txBody>
      </p:sp>
    </p:spTree>
    <p:extLst>
      <p:ext uri="{BB962C8B-B14F-4D97-AF65-F5344CB8AC3E}">
        <p14:creationId xmlns:p14="http://schemas.microsoft.com/office/powerpoint/2010/main" val="3120034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So it is obvious from these three or four cases that the statute will protect you but it will not prevent the lawsuit. It not going to prevent you from filing a claim which in turn could affect your premiums. The statute may not always guarantee you immunity from liability.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12</a:t>
            </a:fld>
            <a:endParaRPr lang="en-US" dirty="0"/>
          </a:p>
        </p:txBody>
      </p:sp>
    </p:spTree>
    <p:extLst>
      <p:ext uri="{BB962C8B-B14F-4D97-AF65-F5344CB8AC3E}">
        <p14:creationId xmlns:p14="http://schemas.microsoft.com/office/powerpoint/2010/main" val="2719455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 June 14, 1991, Christina entered the park in the late afternoon, accompanied by five girlfriends, also minors, and an adult chaperon, Mrs. Dixie Lee. This was Christina's first trip to C.D. Chapman Memorial Park. She testified that when she entered the park there was still some daylight and that she saw and easily stepped over the cable at the entrance. After watching some baseball games, the group decided to leave, sometime around 8:30 to 9:00 p.m. When the girls neared the park entrance, they began to run toward the chaperon's car, which was parked in the lot outside the cable. As the group of running girls approached the cable, the chaperon attempted to remind the girls of the cable, by saying either, "Watch out" or "Watch out for the wire." Several girls successfully jumped the cable, but Christina and one of her friends hit the cable and fell. Christina suffered a broken leg as the result of her fall. Christina testified that she did hear the chaperon's warning while she was running, but heard it only when she was right at the cable. She admitted that upon hearing the warning she did see the cable and tried to jump it, but she said that because of the darkness she had not seen the cable in time to stop or jump all the way over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jury to find that the cable was "not apparent to the person or persons</a:t>
            </a:r>
          </a:p>
          <a:p>
            <a:endParaRPr lang="en-US" dirty="0" smtClean="0"/>
          </a:p>
          <a:p>
            <a:r>
              <a:rPr lang="en-US" dirty="0" smtClean="0"/>
              <a:t>But the Supreme Court</a:t>
            </a:r>
            <a:r>
              <a:rPr lang="en-US" baseline="0" dirty="0" smtClean="0"/>
              <a:t> further strengthened the statute when they reversed the decision.</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13</a:t>
            </a:fld>
            <a:endParaRPr lang="en-US" dirty="0"/>
          </a:p>
        </p:txBody>
      </p:sp>
    </p:spTree>
    <p:extLst>
      <p:ext uri="{BB962C8B-B14F-4D97-AF65-F5344CB8AC3E}">
        <p14:creationId xmlns:p14="http://schemas.microsoft.com/office/powerpoint/2010/main" val="4024885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 the undisputed evidence shows that the cable could be seen by the use of reasonable care, and, therefore, the City had no duty to warn licensees using the park of its presence. Several of the other minors at the park with [the plaintiff] were able to see and jump over the cable only moments before her accident, even as they too were running out of the park. [the plaintiff] admitted that she knew of the cable because she had stepped over it upon entering the park. Finally, there was no evidence that anyone besides [the plaintiff] had ever tripped over the cable, despite the park’s history of nighttime use.”</a:t>
            </a:r>
          </a:p>
          <a:p>
            <a:endParaRPr lang="en-US" dirty="0" smtClean="0"/>
          </a:p>
        </p:txBody>
      </p:sp>
      <p:sp>
        <p:nvSpPr>
          <p:cNvPr id="4" name="Slide Number Placeholder 3"/>
          <p:cNvSpPr>
            <a:spLocks noGrp="1"/>
          </p:cNvSpPr>
          <p:nvPr>
            <p:ph type="sldNum" sz="quarter" idx="10"/>
          </p:nvPr>
        </p:nvSpPr>
        <p:spPr/>
        <p:txBody>
          <a:bodyPr/>
          <a:lstStyle/>
          <a:p>
            <a:fld id="{7C433794-F2DE-4C81-AF04-612646BE989D}" type="slidenum">
              <a:rPr lang="en-US" smtClean="0"/>
              <a:pPr/>
              <a:t>14</a:t>
            </a:fld>
            <a:endParaRPr lang="en-US" dirty="0"/>
          </a:p>
        </p:txBody>
      </p:sp>
    </p:spTree>
    <p:extLst>
      <p:ext uri="{BB962C8B-B14F-4D97-AF65-F5344CB8AC3E}">
        <p14:creationId xmlns:p14="http://schemas.microsoft.com/office/powerpoint/2010/main" val="1552905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Recreational Use Statute is what AMIC’s attorneys fall back on when you get sued,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Loss control’s job or goal    To</a:t>
            </a:r>
            <a:r>
              <a:rPr lang="en-US" baseline="0" dirty="0" smtClean="0"/>
              <a:t> keep you from getting sued….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could the city do better job</a:t>
            </a:r>
            <a:r>
              <a:rPr lang="en-US" baseline="0" dirty="0" smtClean="0"/>
              <a:t> to prevent the accident. Sure they could for one they could install lighting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We rely on safe playground equipment, soft fill material, fencing, lifeguards, proper maintenance, quality employees, sound recreation risk management practices.</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15</a:t>
            </a:fld>
            <a:endParaRPr lang="en-US" dirty="0"/>
          </a:p>
        </p:txBody>
      </p:sp>
    </p:spTree>
    <p:extLst>
      <p:ext uri="{BB962C8B-B14F-4D97-AF65-F5344CB8AC3E}">
        <p14:creationId xmlns:p14="http://schemas.microsoft.com/office/powerpoint/2010/main" val="1450095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18</a:t>
            </a:fld>
            <a:endParaRPr lang="en-US" dirty="0"/>
          </a:p>
        </p:txBody>
      </p:sp>
    </p:spTree>
    <p:extLst>
      <p:ext uri="{BB962C8B-B14F-4D97-AF65-F5344CB8AC3E}">
        <p14:creationId xmlns:p14="http://schemas.microsoft.com/office/powerpoint/2010/main" val="4030919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as a best practice all outdoor</a:t>
            </a:r>
            <a:r>
              <a:rPr lang="en-US" baseline="0" dirty="0" smtClean="0"/>
              <a:t> panels should be locked, have dead front covers, blanks spaces covered. </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20</a:t>
            </a:fld>
            <a:endParaRPr lang="en-US" dirty="0"/>
          </a:p>
        </p:txBody>
      </p:sp>
    </p:spTree>
    <p:extLst>
      <p:ext uri="{BB962C8B-B14F-4D97-AF65-F5344CB8AC3E}">
        <p14:creationId xmlns:p14="http://schemas.microsoft.com/office/powerpoint/2010/main" val="2435665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21</a:t>
            </a:fld>
            <a:endParaRPr lang="en-US" dirty="0"/>
          </a:p>
        </p:txBody>
      </p:sp>
    </p:spTree>
    <p:extLst>
      <p:ext uri="{BB962C8B-B14F-4D97-AF65-F5344CB8AC3E}">
        <p14:creationId xmlns:p14="http://schemas.microsoft.com/office/powerpoint/2010/main" val="1588711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24</a:t>
            </a:fld>
            <a:endParaRPr lang="en-US" dirty="0"/>
          </a:p>
        </p:txBody>
      </p:sp>
    </p:spTree>
    <p:extLst>
      <p:ext uri="{BB962C8B-B14F-4D97-AF65-F5344CB8AC3E}">
        <p14:creationId xmlns:p14="http://schemas.microsoft.com/office/powerpoint/2010/main" val="218217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During the summer months, with children out of school and warmer weather, the municipal role in recreation becomes even more important. If municipalities were not willing to open large amounts of land free of charge or at a small cost, many citizens would not be able to provide much in the way of entertainment</a:t>
            </a:r>
            <a:r>
              <a:rPr lang="en-US" sz="1200" kern="1200" baseline="0" dirty="0" smtClean="0">
                <a:solidFill>
                  <a:schemeClr val="tx1"/>
                </a:solidFill>
                <a:latin typeface="+mn-lt"/>
                <a:ea typeface="+mn-ea"/>
                <a:cs typeface="+mn-cs"/>
              </a:rPr>
              <a:t> or recreation.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dirty="0" smtClean="0"/>
              <a:t>Participating in </a:t>
            </a:r>
            <a:r>
              <a:rPr lang="en-US" baseline="0" dirty="0" smtClean="0"/>
              <a:t>recreational activities many or some  times leads to injury. Accidents and Injury usually leads to blame. These days people are looking to blame someone else for their accident. So what can you do to protect yourself/</a:t>
            </a:r>
          </a:p>
          <a:p>
            <a:r>
              <a:rPr lang="en-US" baseline="0" dirty="0" smtClean="0"/>
              <a:t>Try to provide the safest environment possible to eliminate or minimize injury. We will discuss the ways that you can go about doing this here shortly.</a:t>
            </a:r>
          </a:p>
          <a:p>
            <a:endParaRPr lang="en-US" baseline="0" dirty="0" smtClean="0"/>
          </a:p>
          <a:p>
            <a:r>
              <a:rPr lang="en-US" baseline="0" dirty="0" smtClean="0"/>
              <a:t>In the mean time lets discuss the protection that is afforded to you as a municipality in Alabama. We call it Recreational Use Immunity or Recreation land use statute.</a:t>
            </a:r>
          </a:p>
          <a:p>
            <a:endParaRPr lang="en-US" baseline="0" dirty="0" smtClean="0"/>
          </a:p>
          <a:p>
            <a:r>
              <a:rPr lang="en-US" baseline="0" dirty="0" smtClean="0"/>
              <a:t> The statute is found in the code of Alabama title 35 chapter 15 </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2</a:t>
            </a:fld>
            <a:endParaRPr lang="en-US" dirty="0"/>
          </a:p>
        </p:txBody>
      </p:sp>
    </p:spTree>
    <p:extLst>
      <p:ext uri="{BB962C8B-B14F-4D97-AF65-F5344CB8AC3E}">
        <p14:creationId xmlns:p14="http://schemas.microsoft.com/office/powerpoint/2010/main" val="915199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Inspect Concession</a:t>
            </a:r>
            <a:r>
              <a:rPr lang="en-US" baseline="0" dirty="0" smtClean="0"/>
              <a:t> stands regularly, remove fire hazards, look at electrical, make sure all wiring is done professionally and is up to the NEC. We find indoor wiring outdoors.</a:t>
            </a:r>
          </a:p>
          <a:p>
            <a:r>
              <a:rPr lang="en-US" baseline="0" dirty="0" smtClean="0"/>
              <a:t>Compressed Gas cylinders are secured, exits commonly get blocked due to the limited amount of space. Slip and fall areas around the concession stands due to the window unit dripping on the concrete forming a slick surface. Good lighting</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27</a:t>
            </a:fld>
            <a:endParaRPr lang="en-US" dirty="0"/>
          </a:p>
        </p:txBody>
      </p:sp>
    </p:spTree>
    <p:extLst>
      <p:ext uri="{BB962C8B-B14F-4D97-AF65-F5344CB8AC3E}">
        <p14:creationId xmlns:p14="http://schemas.microsoft.com/office/powerpoint/2010/main" val="4257501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28</a:t>
            </a:fld>
            <a:endParaRPr lang="en-US" dirty="0"/>
          </a:p>
        </p:txBody>
      </p:sp>
    </p:spTree>
    <p:extLst>
      <p:ext uri="{BB962C8B-B14F-4D97-AF65-F5344CB8AC3E}">
        <p14:creationId xmlns:p14="http://schemas.microsoft.com/office/powerpoint/2010/main" val="1799338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Frequently used playgrounds will require more frequent inspections and maintenance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baseline="0" dirty="0" smtClean="0">
                <a:solidFill>
                  <a:schemeClr val="tx1"/>
                </a:solidFill>
                <a:latin typeface="+mn-lt"/>
                <a:ea typeface="+mn-ea"/>
                <a:cs typeface="+mn-cs"/>
              </a:rPr>
              <a:t>Maintenance inspections should be carried out in a systematic manner by personnel</a:t>
            </a:r>
          </a:p>
          <a:p>
            <a:r>
              <a:rPr lang="en-US" sz="1200" kern="1200" baseline="0" dirty="0" smtClean="0">
                <a:solidFill>
                  <a:schemeClr val="tx1"/>
                </a:solidFill>
                <a:latin typeface="+mn-lt"/>
                <a:ea typeface="+mn-ea"/>
                <a:cs typeface="+mn-cs"/>
              </a:rPr>
              <a:t>familiar with the playground, such as maintenance workers,</a:t>
            </a:r>
          </a:p>
          <a:p>
            <a:r>
              <a:rPr lang="en-US" sz="1200" kern="1200" baseline="0" dirty="0" smtClean="0">
                <a:solidFill>
                  <a:schemeClr val="tx1"/>
                </a:solidFill>
                <a:latin typeface="+mn-lt"/>
                <a:ea typeface="+mn-ea"/>
                <a:cs typeface="+mn-cs"/>
              </a:rPr>
              <a:t>Park and rec supervisors,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baseline="0" dirty="0" smtClean="0">
                <a:solidFill>
                  <a:schemeClr val="tx1"/>
                </a:solidFill>
                <a:latin typeface="+mn-lt"/>
                <a:ea typeface="+mn-ea"/>
                <a:cs typeface="+mn-cs"/>
              </a:rPr>
              <a:t>Some manufacturers</a:t>
            </a:r>
          </a:p>
          <a:p>
            <a:r>
              <a:rPr lang="en-US" sz="1200" kern="1200" baseline="0" dirty="0" smtClean="0">
                <a:solidFill>
                  <a:schemeClr val="tx1"/>
                </a:solidFill>
                <a:latin typeface="+mn-lt"/>
                <a:ea typeface="+mn-ea"/>
                <a:cs typeface="+mn-cs"/>
              </a:rPr>
              <a:t>supply checklists for general or detailed inspections with</a:t>
            </a:r>
          </a:p>
          <a:p>
            <a:r>
              <a:rPr lang="en-US" sz="1200" kern="1200" baseline="0" dirty="0" smtClean="0">
                <a:solidFill>
                  <a:schemeClr val="tx1"/>
                </a:solidFill>
                <a:latin typeface="+mn-lt"/>
                <a:ea typeface="+mn-ea"/>
                <a:cs typeface="+mn-cs"/>
              </a:rPr>
              <a:t>their maintenance instructions.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Playground safety handbook sample form included</a:t>
            </a:r>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29</a:t>
            </a:fld>
            <a:endParaRPr lang="en-US" dirty="0"/>
          </a:p>
        </p:txBody>
      </p:sp>
    </p:spTree>
    <p:extLst>
      <p:ext uri="{BB962C8B-B14F-4D97-AF65-F5344CB8AC3E}">
        <p14:creationId xmlns:p14="http://schemas.microsoft.com/office/powerpoint/2010/main" val="2931537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Next slide</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Some common hazards we see:</a:t>
            </a:r>
            <a:endParaRPr lang="en-US" dirty="0" smtClean="0"/>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30</a:t>
            </a:fld>
            <a:endParaRPr lang="en-US" dirty="0"/>
          </a:p>
        </p:txBody>
      </p:sp>
    </p:spTree>
    <p:extLst>
      <p:ext uri="{BB962C8B-B14F-4D97-AF65-F5344CB8AC3E}">
        <p14:creationId xmlns:p14="http://schemas.microsoft.com/office/powerpoint/2010/main" val="2671671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C433794-F2DE-4C81-AF04-612646BE989D}" type="slidenum">
              <a:rPr lang="en-US" smtClean="0"/>
              <a:pPr/>
              <a:t>31</a:t>
            </a:fld>
            <a:endParaRPr lang="en-US" dirty="0"/>
          </a:p>
        </p:txBody>
      </p:sp>
    </p:spTree>
    <p:extLst>
      <p:ext uri="{BB962C8B-B14F-4D97-AF65-F5344CB8AC3E}">
        <p14:creationId xmlns:p14="http://schemas.microsoft.com/office/powerpoint/2010/main" val="2749538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slide </a:t>
            </a:r>
            <a:r>
              <a:rPr lang="en-US" baseline="0" dirty="0" smtClean="0"/>
              <a:t>   </a:t>
            </a:r>
            <a:r>
              <a:rPr lang="en-US" dirty="0" smtClean="0"/>
              <a:t> </a:t>
            </a:r>
            <a:r>
              <a:rPr lang="en-US" sz="1200" kern="1200" baseline="0" dirty="0" smtClean="0">
                <a:solidFill>
                  <a:schemeClr val="tx1"/>
                </a:solidFill>
                <a:latin typeface="+mn-lt"/>
                <a:ea typeface="+mn-ea"/>
                <a:cs typeface="+mn-cs"/>
              </a:rPr>
              <a:t>we need to make sure that were not just looking for these obvious problems, we need to pay special attention to moving parts and other</a:t>
            </a:r>
          </a:p>
          <a:p>
            <a:r>
              <a:rPr lang="en-US" sz="1200" kern="1200" baseline="0" dirty="0" smtClean="0">
                <a:solidFill>
                  <a:schemeClr val="tx1"/>
                </a:solidFill>
                <a:latin typeface="+mn-lt"/>
                <a:ea typeface="+mn-ea"/>
                <a:cs typeface="+mn-cs"/>
              </a:rPr>
              <a:t>parts that can wear. </a:t>
            </a:r>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32</a:t>
            </a:fld>
            <a:endParaRPr lang="en-US" dirty="0"/>
          </a:p>
        </p:txBody>
      </p:sp>
    </p:spTree>
    <p:extLst>
      <p:ext uri="{BB962C8B-B14F-4D97-AF65-F5344CB8AC3E}">
        <p14:creationId xmlns:p14="http://schemas.microsoft.com/office/powerpoint/2010/main" val="2211535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r>
              <a:rPr lang="en-US" dirty="0" smtClean="0"/>
              <a:t>Missing nut</a:t>
            </a:r>
          </a:p>
          <a:p>
            <a:r>
              <a:rPr lang="en-US" dirty="0" smtClean="0"/>
              <a:t>Gordo swing set</a:t>
            </a:r>
          </a:p>
        </p:txBody>
      </p:sp>
      <p:sp>
        <p:nvSpPr>
          <p:cNvPr id="4" name="Slide Number Placeholder 3"/>
          <p:cNvSpPr>
            <a:spLocks noGrp="1"/>
          </p:cNvSpPr>
          <p:nvPr>
            <p:ph type="sldNum" sz="quarter" idx="10"/>
          </p:nvPr>
        </p:nvSpPr>
        <p:spPr/>
        <p:txBody>
          <a:bodyPr/>
          <a:lstStyle/>
          <a:p>
            <a:fld id="{7C433794-F2DE-4C81-AF04-612646BE989D}" type="slidenum">
              <a:rPr lang="en-US" smtClean="0"/>
              <a:pPr/>
              <a:t>33</a:t>
            </a:fld>
            <a:endParaRPr lang="en-US" dirty="0"/>
          </a:p>
        </p:txBody>
      </p:sp>
    </p:spTree>
    <p:extLst>
      <p:ext uri="{BB962C8B-B14F-4D97-AF65-F5344CB8AC3E}">
        <p14:creationId xmlns:p14="http://schemas.microsoft.com/office/powerpoint/2010/main" val="3085219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All hooks, such as S-hooks and C-hooks, should be closed (see also §5.3.8.1). A hook is considered closed if there is</a:t>
            </a:r>
          </a:p>
          <a:p>
            <a:r>
              <a:rPr lang="en-US" sz="1200" kern="1200" baseline="0" dirty="0" smtClean="0">
                <a:solidFill>
                  <a:schemeClr val="tx1"/>
                </a:solidFill>
                <a:latin typeface="+mn-lt"/>
                <a:ea typeface="+mn-ea"/>
                <a:cs typeface="+mn-cs"/>
              </a:rPr>
              <a:t>no gap or space greater than 0.04 inches, about the thickness of a dime. Open hooks can be an entanglement hazards</a:t>
            </a:r>
            <a:endParaRPr lang="en-US" dirty="0" smtClean="0"/>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34</a:t>
            </a:fld>
            <a:endParaRPr lang="en-US" dirty="0"/>
          </a:p>
        </p:txBody>
      </p:sp>
    </p:spTree>
    <p:extLst>
      <p:ext uri="{BB962C8B-B14F-4D97-AF65-F5344CB8AC3E}">
        <p14:creationId xmlns:p14="http://schemas.microsoft.com/office/powerpoint/2010/main" val="2636084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soil</a:t>
            </a:r>
            <a:r>
              <a:rPr lang="en-US" baseline="0" dirty="0" smtClean="0"/>
              <a:t> has eroded leaving concrete exposed, 1 not anchored as good now, 2 a child can easily become injured.</a:t>
            </a:r>
          </a:p>
          <a:p>
            <a:r>
              <a:rPr lang="en-US" baseline="0" dirty="0" smtClean="0"/>
              <a:t>The statute is for your protection but you as a city or town can protect you citizens by inspecting and maintaining your parks.</a:t>
            </a:r>
          </a:p>
          <a:p>
            <a:endParaRPr lang="en-US" dirty="0" smtClean="0"/>
          </a:p>
          <a:p>
            <a:r>
              <a:rPr lang="en-US" dirty="0" smtClean="0"/>
              <a:t>Next slide soft fill</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35</a:t>
            </a:fld>
            <a:endParaRPr lang="en-US" dirty="0"/>
          </a:p>
        </p:txBody>
      </p:sp>
    </p:spTree>
    <p:extLst>
      <p:ext uri="{BB962C8B-B14F-4D97-AF65-F5344CB8AC3E}">
        <p14:creationId xmlns:p14="http://schemas.microsoft.com/office/powerpoint/2010/main" val="2851711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Grass and dirt are not considered protective surfacing because wear and environmental factors can reduce their shock absorbing</a:t>
            </a:r>
          </a:p>
          <a:p>
            <a:r>
              <a:rPr lang="en-US" sz="1200" dirty="0" smtClean="0"/>
              <a:t>Effectiveness.</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Loose-fill surfacing materials require special maintenance.</a:t>
            </a:r>
          </a:p>
          <a:p>
            <a:r>
              <a:rPr lang="en-US" sz="1200" kern="1200" baseline="0" dirty="0" smtClean="0">
                <a:solidFill>
                  <a:schemeClr val="tx1"/>
                </a:solidFill>
                <a:latin typeface="+mn-lt"/>
                <a:ea typeface="+mn-ea"/>
                <a:cs typeface="+mn-cs"/>
              </a:rPr>
              <a:t>High-use public playgrounds should be checked frequently to ensure surfacing has not displaced significantly, particularly in areas of the</a:t>
            </a:r>
          </a:p>
          <a:p>
            <a:r>
              <a:rPr lang="en-US" sz="1200" kern="1200" baseline="0" dirty="0" smtClean="0">
                <a:solidFill>
                  <a:schemeClr val="tx1"/>
                </a:solidFill>
                <a:latin typeface="+mn-lt"/>
                <a:ea typeface="+mn-ea"/>
                <a:cs typeface="+mn-cs"/>
              </a:rPr>
              <a:t>playground most subject to displacement (e.g., under swings and slide exits). </a:t>
            </a:r>
          </a:p>
          <a:p>
            <a:r>
              <a:rPr lang="en-US" sz="1200" kern="1200" baseline="0" dirty="0" smtClean="0">
                <a:solidFill>
                  <a:schemeClr val="tx1"/>
                </a:solidFill>
                <a:latin typeface="+mn-lt"/>
                <a:ea typeface="+mn-ea"/>
                <a:cs typeface="+mn-cs"/>
              </a:rPr>
              <a:t>This can be facilitated by marking ideal surfacing depths on equipment posts. </a:t>
            </a:r>
          </a:p>
          <a:p>
            <a:r>
              <a:rPr lang="en-US" sz="1200" kern="1200" baseline="0" dirty="0" smtClean="0">
                <a:solidFill>
                  <a:schemeClr val="tx1"/>
                </a:solidFill>
                <a:latin typeface="+mn-lt"/>
                <a:ea typeface="+mn-ea"/>
                <a:cs typeface="+mn-cs"/>
              </a:rPr>
              <a:t>Displaced loose-fill surfacing should be raked back into proper place so that a constant depth is maintained throughout the playground.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Also notice the three swings together, shouldn’t be but two swings per bay or between posts. For park design please refer to the playground safety handbook. Like all resources you can find them under the  services and resources tab. Click on the reference documents and perform a search.</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36</a:t>
            </a:fld>
            <a:endParaRPr lang="en-US" dirty="0"/>
          </a:p>
        </p:txBody>
      </p:sp>
    </p:spTree>
    <p:extLst>
      <p:ext uri="{BB962C8B-B14F-4D97-AF65-F5344CB8AC3E}">
        <p14:creationId xmlns:p14="http://schemas.microsoft.com/office/powerpoint/2010/main" val="3654325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latin typeface="Franklin Gothic Demi Cond" panose="020B0706030402020204" pitchFamily="34" charset="0"/>
              </a:rPr>
              <a:t>THE “RECREATIONAL USE STATUTE” IS actually</a:t>
            </a:r>
            <a:r>
              <a:rPr lang="en-US" sz="1200" b="0" baseline="0" dirty="0" smtClean="0">
                <a:latin typeface="Franklin Gothic Demi Cond" panose="020B0706030402020204" pitchFamily="34" charset="0"/>
              </a:rPr>
              <a:t> made up of two articles that were enacted at two different times.</a:t>
            </a:r>
            <a:endParaRPr lang="en-US" sz="1200" b="0" dirty="0" smtClean="0">
              <a:latin typeface="Franklin Gothic Demi Cond" panose="020B0706030402020204" pitchFamily="34" charset="0"/>
            </a:endParaRPr>
          </a:p>
          <a:p>
            <a:endParaRPr lang="en-US" sz="1200" b="0" dirty="0" smtClean="0">
              <a:latin typeface="Franklin Gothic Demi Cond" panose="020B0706030402020204" pitchFamily="34" charset="0"/>
            </a:endParaRPr>
          </a:p>
          <a:p>
            <a:r>
              <a:rPr lang="en-US" sz="1200" dirty="0" smtClean="0"/>
              <a:t>1965 Articles 1 </a:t>
            </a:r>
            <a:endParaRPr lang="en-US" sz="1100" b="1" u="sng" dirty="0" smtClean="0">
              <a:latin typeface="Franklin Gothic Demi Cond" panose="020B0706030402020204" pitchFamily="34" charset="0"/>
            </a:endParaRPr>
          </a:p>
          <a:p>
            <a:endParaRPr lang="en-US" sz="1200" b="0" dirty="0" smtClean="0">
              <a:latin typeface="Franklin Gothic Demi Cond" panose="020B07060304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1981 (Article 2) applies to </a:t>
            </a:r>
            <a:r>
              <a:rPr lang="en-US" u="sng" dirty="0" smtClean="0"/>
              <a:t>noncommercial</a:t>
            </a:r>
            <a:r>
              <a:rPr lang="en-US" dirty="0" smtClean="0"/>
              <a:t> public recreational landowners and provides them with even tighter limitations on exposure to liability than Article 1. </a:t>
            </a:r>
          </a:p>
          <a:p>
            <a:endParaRPr lang="en-US" sz="1200" b="0" dirty="0" smtClean="0">
              <a:latin typeface="Franklin Gothic Demi Cond" panose="020B0706030402020204" pitchFamily="34" charset="0"/>
            </a:endParaRPr>
          </a:p>
          <a:p>
            <a:r>
              <a:rPr lang="en-US" dirty="0" smtClean="0"/>
              <a:t>Section 35 15 27 of</a:t>
            </a:r>
            <a:r>
              <a:rPr lang="en-US" baseline="0" dirty="0" smtClean="0"/>
              <a:t> the code states that nothing in article 2 should be construed as altering or appealing the governmental immunity </a:t>
            </a:r>
          </a:p>
          <a:p>
            <a:endParaRPr lang="en-US" baseline="0" dirty="0" smtClean="0"/>
          </a:p>
          <a:p>
            <a:r>
              <a:rPr lang="en-US" sz="1200" dirty="0" smtClean="0"/>
              <a:t>Articles 1 and 2 are to be read </a:t>
            </a:r>
            <a:r>
              <a:rPr lang="en-US" sz="1100" b="1" u="sng" dirty="0" smtClean="0"/>
              <a:t>TOGETHER</a:t>
            </a:r>
            <a:endParaRPr lang="en-US" dirty="0" smtClean="0"/>
          </a:p>
          <a:p>
            <a:pPr marL="0" indent="0" algn="ctr">
              <a:buNone/>
            </a:pP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3</a:t>
            </a:fld>
            <a:endParaRPr lang="en-US" dirty="0"/>
          </a:p>
        </p:txBody>
      </p:sp>
    </p:spTree>
    <p:extLst>
      <p:ext uri="{BB962C8B-B14F-4D97-AF65-F5344CB8AC3E}">
        <p14:creationId xmlns:p14="http://schemas.microsoft.com/office/powerpoint/2010/main" val="2168879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ASTM </a:t>
            </a:r>
            <a:r>
              <a:rPr lang="en-US" dirty="0" smtClean="0"/>
              <a:t>This test simulates the impact of a child’s head hitting the surface from various heights of the playground equipment.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Never use less than 9 inches of loose-fill material.  Shallower depths are too easily displaced and compacted.</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In case questions are asked</a:t>
            </a:r>
          </a:p>
          <a:p>
            <a:r>
              <a:rPr lang="en-US" sz="1200" kern="1200" baseline="0" dirty="0" smtClean="0">
                <a:solidFill>
                  <a:schemeClr val="tx1"/>
                </a:solidFill>
                <a:latin typeface="+mn-lt"/>
                <a:ea typeface="+mn-ea"/>
                <a:cs typeface="+mn-cs"/>
              </a:rPr>
              <a:t>CCA Chromate Copper Arsenate Wood Preservative, Since December 31, 2003, CCA-treated wood is no longer</a:t>
            </a:r>
          </a:p>
          <a:p>
            <a:r>
              <a:rPr lang="en-US" sz="1200" kern="1200" baseline="0" dirty="0" smtClean="0">
                <a:solidFill>
                  <a:schemeClr val="tx1"/>
                </a:solidFill>
                <a:latin typeface="+mn-lt"/>
                <a:ea typeface="+mn-ea"/>
                <a:cs typeface="+mn-cs"/>
              </a:rPr>
              <a:t>processed for use in playground applications.</a:t>
            </a:r>
          </a:p>
          <a:p>
            <a:endParaRPr lang="en-US" sz="1200" kern="1200" baseline="0" dirty="0" smtClean="0">
              <a:solidFill>
                <a:schemeClr val="tx1"/>
              </a:solidFill>
              <a:latin typeface="+mn-lt"/>
              <a:ea typeface="+mn-ea"/>
              <a:cs typeface="+mn-cs"/>
            </a:endParaRPr>
          </a:p>
          <a:p>
            <a:r>
              <a:rPr lang="en-US" dirty="0" smtClean="0"/>
              <a:t>ASTM</a:t>
            </a:r>
          </a:p>
          <a:p>
            <a:r>
              <a:rPr lang="en-US" dirty="0" smtClean="0"/>
              <a:t>Standard Specification for Impact Attenuation of Surface Systems Under and Around Playground Equipment”, which is known by its numerical designation, F1292. This standard accounts for both the deceleration of the head during impact and the length of time the head takes to stop moving. </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37</a:t>
            </a:fld>
            <a:endParaRPr lang="en-US" dirty="0"/>
          </a:p>
        </p:txBody>
      </p:sp>
    </p:spTree>
    <p:extLst>
      <p:ext uri="{BB962C8B-B14F-4D97-AF65-F5344CB8AC3E}">
        <p14:creationId xmlns:p14="http://schemas.microsoft.com/office/powerpoint/2010/main" val="539937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Documented</a:t>
            </a:r>
            <a:r>
              <a:rPr lang="en-US" baseline="0" dirty="0" smtClean="0"/>
              <a:t> Routine </a:t>
            </a:r>
            <a:r>
              <a:rPr lang="en-US" dirty="0" smtClean="0"/>
              <a:t>Inspections</a:t>
            </a:r>
          </a:p>
          <a:p>
            <a:r>
              <a:rPr lang="en-US" dirty="0" smtClean="0"/>
              <a:t>Post rules and proper signage</a:t>
            </a:r>
          </a:p>
          <a:p>
            <a:r>
              <a:rPr lang="en-US" dirty="0" smtClean="0"/>
              <a:t>Monitor usage</a:t>
            </a:r>
          </a:p>
          <a:p>
            <a:r>
              <a:rPr lang="en-US" dirty="0" smtClean="0"/>
              <a:t>Secure</a:t>
            </a:r>
            <a:r>
              <a:rPr lang="en-US" baseline="0" dirty="0" smtClean="0"/>
              <a:t> after hours</a:t>
            </a:r>
          </a:p>
          <a:p>
            <a:r>
              <a:rPr lang="en-US" baseline="0" dirty="0" smtClean="0"/>
              <a:t>Ball field rental agreements</a:t>
            </a:r>
          </a:p>
          <a:p>
            <a:r>
              <a:rPr lang="en-US" baseline="0" dirty="0" smtClean="0"/>
              <a:t>Trip and fall hazards</a:t>
            </a:r>
          </a:p>
          <a:p>
            <a:r>
              <a:rPr lang="en-US" baseline="0" dirty="0" smtClean="0"/>
              <a:t>Hazardous materials chemicals pesticides herbicides all secured</a:t>
            </a:r>
          </a:p>
          <a:p>
            <a:endParaRPr lang="en-US" baseline="0" dirty="0" smtClean="0"/>
          </a:p>
          <a:p>
            <a:r>
              <a:rPr lang="en-US" dirty="0" smtClean="0"/>
              <a:t>Baseball field</a:t>
            </a:r>
            <a:r>
              <a:rPr lang="en-US" baseline="0" dirty="0" smtClean="0"/>
              <a:t> fencing safety cap - </a:t>
            </a:r>
            <a:r>
              <a:rPr lang="en-US" dirty="0" smtClean="0"/>
              <a:t>Protects players from injury</a:t>
            </a:r>
            <a:r>
              <a:rPr lang="en-US" baseline="0" dirty="0" smtClean="0"/>
              <a:t> </a:t>
            </a:r>
            <a:r>
              <a:rPr lang="en-US" dirty="0" smtClean="0"/>
              <a:t>and acts as a visual warning for outfielders approaching the fence. </a:t>
            </a:r>
          </a:p>
          <a:p>
            <a:r>
              <a:rPr lang="en-US" dirty="0" smtClean="0"/>
              <a:t>Dugouts are covered </a:t>
            </a:r>
          </a:p>
          <a:p>
            <a:endParaRPr lang="en-US" dirty="0" smtClean="0"/>
          </a:p>
          <a:p>
            <a:r>
              <a:rPr lang="en-US" dirty="0" smtClean="0"/>
              <a:t>Other hazards we</a:t>
            </a:r>
            <a:r>
              <a:rPr lang="en-US" baseline="0" dirty="0" smtClean="0"/>
              <a:t> sometimes see while visiting </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38</a:t>
            </a:fld>
            <a:endParaRPr lang="en-US" dirty="0"/>
          </a:p>
        </p:txBody>
      </p:sp>
    </p:spTree>
    <p:extLst>
      <p:ext uri="{BB962C8B-B14F-4D97-AF65-F5344CB8AC3E}">
        <p14:creationId xmlns:p14="http://schemas.microsoft.com/office/powerpoint/2010/main" val="709944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39</a:t>
            </a:fld>
            <a:endParaRPr lang="en-US" dirty="0"/>
          </a:p>
        </p:txBody>
      </p:sp>
    </p:spTree>
    <p:extLst>
      <p:ext uri="{BB962C8B-B14F-4D97-AF65-F5344CB8AC3E}">
        <p14:creationId xmlns:p14="http://schemas.microsoft.com/office/powerpoint/2010/main" val="3306012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40</a:t>
            </a:fld>
            <a:endParaRPr lang="en-US" dirty="0"/>
          </a:p>
        </p:txBody>
      </p:sp>
    </p:spTree>
    <p:extLst>
      <p:ext uri="{BB962C8B-B14F-4D97-AF65-F5344CB8AC3E}">
        <p14:creationId xmlns:p14="http://schemas.microsoft.com/office/powerpoint/2010/main" val="3407965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shift or residential equipment shouldn’t be open for</a:t>
            </a:r>
            <a:r>
              <a:rPr lang="en-US" baseline="0" dirty="0" smtClean="0"/>
              <a:t> public use.</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42</a:t>
            </a:fld>
            <a:endParaRPr lang="en-US" dirty="0"/>
          </a:p>
        </p:txBody>
      </p:sp>
    </p:spTree>
    <p:extLst>
      <p:ext uri="{BB962C8B-B14F-4D97-AF65-F5344CB8AC3E}">
        <p14:creationId xmlns:p14="http://schemas.microsoft.com/office/powerpoint/2010/main" val="2592404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Careful when making equipment. I</a:t>
            </a:r>
            <a:r>
              <a:rPr lang="en-US" baseline="0" dirty="0" smtClean="0"/>
              <a:t> understand your trying to save money but we need to make sure it is safe. </a:t>
            </a:r>
          </a:p>
          <a:p>
            <a:r>
              <a:rPr lang="en-US" sz="1200" kern="1200" baseline="0" dirty="0" smtClean="0">
                <a:solidFill>
                  <a:schemeClr val="tx1"/>
                </a:solidFill>
                <a:latin typeface="+mn-lt"/>
                <a:ea typeface="+mn-ea"/>
                <a:cs typeface="+mn-cs"/>
              </a:rPr>
              <a:t>Seesaws are ok just not ones like this.</a:t>
            </a:r>
          </a:p>
          <a:p>
            <a:r>
              <a:rPr lang="en-US" sz="1200" kern="1200" baseline="0" dirty="0" smtClean="0">
                <a:solidFill>
                  <a:schemeClr val="tx1"/>
                </a:solidFill>
                <a:latin typeface="+mn-lt"/>
                <a:ea typeface="+mn-ea"/>
                <a:cs typeface="+mn-cs"/>
              </a:rPr>
              <a:t>• Shear points should be covered</a:t>
            </a:r>
          </a:p>
          <a:p>
            <a:r>
              <a:rPr lang="en-US" sz="1200" kern="1200" baseline="0" dirty="0" smtClean="0">
                <a:solidFill>
                  <a:schemeClr val="tx1"/>
                </a:solidFill>
                <a:latin typeface="+mn-lt"/>
                <a:ea typeface="+mn-ea"/>
                <a:cs typeface="+mn-cs"/>
              </a:rPr>
              <a:t>• The maximum attainable angle between a line connecting</a:t>
            </a:r>
          </a:p>
          <a:p>
            <a:r>
              <a:rPr lang="en-US" sz="1200" kern="1200" baseline="0" dirty="0" smtClean="0">
                <a:solidFill>
                  <a:schemeClr val="tx1"/>
                </a:solidFill>
                <a:latin typeface="+mn-lt"/>
                <a:ea typeface="+mn-ea"/>
                <a:cs typeface="+mn-cs"/>
              </a:rPr>
              <a:t>the seats and the horizontal is 25°.</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43</a:t>
            </a:fld>
            <a:endParaRPr lang="en-US" dirty="0"/>
          </a:p>
        </p:txBody>
      </p:sp>
    </p:spTree>
    <p:extLst>
      <p:ext uri="{BB962C8B-B14F-4D97-AF65-F5344CB8AC3E}">
        <p14:creationId xmlns:p14="http://schemas.microsoft.com/office/powerpoint/2010/main" val="2830800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 homemade equipment</a:t>
            </a:r>
            <a:r>
              <a:rPr lang="en-US" baseline="0" dirty="0" smtClean="0"/>
              <a:t> just doesn’t hold up to high volume public use.</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44</a:t>
            </a:fld>
            <a:endParaRPr lang="en-US" dirty="0"/>
          </a:p>
        </p:txBody>
      </p:sp>
    </p:spTree>
    <p:extLst>
      <p:ext uri="{BB962C8B-B14F-4D97-AF65-F5344CB8AC3E}">
        <p14:creationId xmlns:p14="http://schemas.microsoft.com/office/powerpoint/2010/main" val="724617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t>
            </a:r>
            <a:r>
              <a:rPr lang="en-US" baseline="0" dirty="0" smtClean="0"/>
              <a:t> actual certified playground inspector may have a heart attack seeing this.</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46</a:t>
            </a:fld>
            <a:endParaRPr lang="en-US" dirty="0"/>
          </a:p>
        </p:txBody>
      </p:sp>
    </p:spTree>
    <p:extLst>
      <p:ext uri="{BB962C8B-B14F-4D97-AF65-F5344CB8AC3E}">
        <p14:creationId xmlns:p14="http://schemas.microsoft.com/office/powerpoint/2010/main" val="2880409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Aquatics facility managers and staff have a very important job of maintaining a safe facility</a:t>
            </a:r>
            <a:r>
              <a:rPr lang="en-US" baseline="0" dirty="0" smtClean="0"/>
              <a:t> for both the employees as well as the public.</a:t>
            </a:r>
          </a:p>
          <a:p>
            <a:endParaRPr lang="en-US" baseline="0" dirty="0" smtClean="0"/>
          </a:p>
          <a:p>
            <a:r>
              <a:rPr lang="en-US" baseline="0" dirty="0" smtClean="0"/>
              <a:t> Good policies and proper procedures help minimize and sometimes even eliminate liability exposures.</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47</a:t>
            </a:fld>
            <a:endParaRPr lang="en-US" dirty="0"/>
          </a:p>
        </p:txBody>
      </p:sp>
    </p:spTree>
    <p:extLst>
      <p:ext uri="{BB962C8B-B14F-4D97-AF65-F5344CB8AC3E}">
        <p14:creationId xmlns:p14="http://schemas.microsoft.com/office/powerpoint/2010/main" val="939928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For the protection of the facility and the public, access to public swimming pools should be controlled.</a:t>
            </a:r>
          </a:p>
          <a:p>
            <a:endParaRPr lang="en-US" dirty="0" smtClean="0"/>
          </a:p>
        </p:txBody>
      </p:sp>
      <p:sp>
        <p:nvSpPr>
          <p:cNvPr id="4" name="Slide Number Placeholder 3"/>
          <p:cNvSpPr>
            <a:spLocks noGrp="1"/>
          </p:cNvSpPr>
          <p:nvPr>
            <p:ph type="sldNum" sz="quarter" idx="10"/>
          </p:nvPr>
        </p:nvSpPr>
        <p:spPr/>
        <p:txBody>
          <a:bodyPr/>
          <a:lstStyle/>
          <a:p>
            <a:fld id="{7C433794-F2DE-4C81-AF04-612646BE989D}" type="slidenum">
              <a:rPr lang="en-US" smtClean="0"/>
              <a:pPr/>
              <a:t>48</a:t>
            </a:fld>
            <a:endParaRPr lang="en-US" dirty="0"/>
          </a:p>
        </p:txBody>
      </p:sp>
    </p:spTree>
    <p:extLst>
      <p:ext uri="{BB962C8B-B14F-4D97-AF65-F5344CB8AC3E}">
        <p14:creationId xmlns:p14="http://schemas.microsoft.com/office/powerpoint/2010/main" val="3141704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intent of (Article 2) was </a:t>
            </a:r>
            <a:r>
              <a:rPr lang="en-US" dirty="0" smtClean="0"/>
              <a:t>to encourage the donation of non-commercial recreational property without exposing the owners of such property to </a:t>
            </a:r>
            <a:r>
              <a:rPr lang="en-US" sz="1200" dirty="0" smtClean="0"/>
              <a:t>lawsuits.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p:txBody>
      </p:sp>
      <p:sp>
        <p:nvSpPr>
          <p:cNvPr id="4" name="Slide Number Placeholder 3"/>
          <p:cNvSpPr>
            <a:spLocks noGrp="1"/>
          </p:cNvSpPr>
          <p:nvPr>
            <p:ph type="sldNum" sz="quarter" idx="10"/>
          </p:nvPr>
        </p:nvSpPr>
        <p:spPr/>
        <p:txBody>
          <a:bodyPr/>
          <a:lstStyle/>
          <a:p>
            <a:fld id="{7C433794-F2DE-4C81-AF04-612646BE989D}" type="slidenum">
              <a:rPr lang="en-US" smtClean="0"/>
              <a:pPr/>
              <a:t>4</a:t>
            </a:fld>
            <a:endParaRPr lang="en-US" dirty="0"/>
          </a:p>
        </p:txBody>
      </p:sp>
    </p:spTree>
    <p:extLst>
      <p:ext uri="{BB962C8B-B14F-4D97-AF65-F5344CB8AC3E}">
        <p14:creationId xmlns:p14="http://schemas.microsoft.com/office/powerpoint/2010/main" val="1312007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On the outside of the fence, signs indicating “No Unauthorized Access or do not enter” will serve to warn potential unauthorized entrants.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Regularly check the fence for signs of damage.</a:t>
            </a:r>
            <a:r>
              <a:rPr lang="en-US" dirty="0" smtClean="0"/>
              <a:t> Inspect fencing, gates, latches, and locks daily.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Check the pool at the close and opening </a:t>
            </a:r>
            <a:r>
              <a:rPr lang="en-US" baseline="0" dirty="0" smtClean="0"/>
              <a:t>of every day. Facility managers have found people who died in their pools after the facility closed.</a:t>
            </a:r>
            <a:endParaRPr lang="en-US" dirty="0" smtClean="0"/>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49</a:t>
            </a:fld>
            <a:endParaRPr lang="en-US" dirty="0"/>
          </a:p>
        </p:txBody>
      </p:sp>
    </p:spTree>
    <p:extLst>
      <p:ext uri="{BB962C8B-B14F-4D97-AF65-F5344CB8AC3E}">
        <p14:creationId xmlns:p14="http://schemas.microsoft.com/office/powerpoint/2010/main" val="12220530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Document water testing  What is to be recorded-    Water clarity, Operating periods of pumps &amp; filter, Flow rate, Chemicals added, Disinfectant residuals, pH, water quality, alkalinity (monthly)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Regarding water clarity, Cloudy water indicates a water quality problem. If you cant see the bottom obviously you need to close the pool. It is necessary to see the bottom so that all swimmers can be seen as well as to ensure that the water is safe.</a:t>
            </a:r>
          </a:p>
          <a:p>
            <a:endParaRPr lang="en-US" dirty="0" smtClean="0"/>
          </a:p>
          <a:p>
            <a:r>
              <a:rPr lang="en-US" dirty="0" smtClean="0"/>
              <a:t>Because of the risk of recreational water illness</a:t>
            </a:r>
            <a:r>
              <a:rPr lang="en-US" baseline="0" dirty="0" smtClean="0"/>
              <a:t> we need to educate users about showering before after entering the pool, not spitting or putting pool water in their mouths, not entering the pool if recently ill, especially with diarrhea and vomiting. Require swim diapers on children who are not potty trained.</a:t>
            </a:r>
          </a:p>
          <a:p>
            <a:endParaRPr lang="en-US" baseline="0" dirty="0" smtClean="0"/>
          </a:p>
          <a:p>
            <a:r>
              <a:rPr lang="en-US" baseline="0" dirty="0" smtClean="0"/>
              <a:t>CDC handout</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50</a:t>
            </a:fld>
            <a:endParaRPr lang="en-US" dirty="0"/>
          </a:p>
        </p:txBody>
      </p:sp>
    </p:spTree>
    <p:extLst>
      <p:ext uri="{BB962C8B-B14F-4D97-AF65-F5344CB8AC3E}">
        <p14:creationId xmlns:p14="http://schemas.microsoft.com/office/powerpoint/2010/main" val="3775126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Chemical and pump rooms should be secured at all times to prevent public access and should be labeled with appropriate warning signs. </a:t>
            </a:r>
          </a:p>
          <a:p>
            <a:r>
              <a:rPr lang="en-US" dirty="0" smtClean="0"/>
              <a:t> Reduces opportunity</a:t>
            </a:r>
            <a:r>
              <a:rPr lang="en-US" baseline="0" dirty="0" smtClean="0"/>
              <a:t> for theft, vandalism, injury, as well as decreases liability exposure.</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51</a:t>
            </a:fld>
            <a:endParaRPr lang="en-US" dirty="0"/>
          </a:p>
        </p:txBody>
      </p:sp>
    </p:spTree>
    <p:extLst>
      <p:ext uri="{BB962C8B-B14F-4D97-AF65-F5344CB8AC3E}">
        <p14:creationId xmlns:p14="http://schemas.microsoft.com/office/powerpoint/2010/main" val="112303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best to store pool chemicals in an area dedicated solely to them. Many pool/spa chemicals are corrosive to metals and should not be stored in the same room with metal equipment (such as a pump or utility room). Keep pool/spa chemicals away from other chemicals and equipment such as lawn mowers, fuel and lubricants, organic pesticides, solvents, paints and thinners. Mixing of chemicals may start a chemical reaction resulting in fire, release of toxic gasses, or explosion. </a:t>
            </a:r>
          </a:p>
          <a:p>
            <a:endParaRPr lang="en-US" b="1" u="sng" dirty="0" smtClean="0"/>
          </a:p>
          <a:p>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Proper storage helps prevent accidental mixing of chemicals.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52</a:t>
            </a:fld>
            <a:endParaRPr lang="en-US" dirty="0"/>
          </a:p>
        </p:txBody>
      </p:sp>
    </p:spTree>
    <p:extLst>
      <p:ext uri="{BB962C8B-B14F-4D97-AF65-F5344CB8AC3E}">
        <p14:creationId xmlns:p14="http://schemas.microsoft.com/office/powerpoint/2010/main" val="3048007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Under normal circumstances, pool chemicals are intended to be added to large quantities of water. If, instead, a limited volume (amount) of water is added to a chemical, an unwanted reaction may occur, resulting in an increase in temperature and the release of toxic gas. </a:t>
            </a:r>
          </a:p>
          <a:p>
            <a:endParaRPr lang="en-US" dirty="0" smtClean="0"/>
          </a:p>
          <a:p>
            <a:r>
              <a:rPr lang="en-US" dirty="0" smtClean="0"/>
              <a:t>Are acids and chlorine stored separately? Never store oxidizers and acid near each other. Oxidizers will release chlorine gas if they come in contact with acids.</a:t>
            </a:r>
          </a:p>
          <a:p>
            <a:endParaRPr lang="en-US" dirty="0" smtClean="0"/>
          </a:p>
          <a:p>
            <a:r>
              <a:rPr lang="en-US" sz="1200" kern="1200" baseline="0" dirty="0" smtClean="0">
                <a:solidFill>
                  <a:schemeClr val="tx1"/>
                </a:solidFill>
                <a:latin typeface="+mn-lt"/>
                <a:ea typeface="+mn-ea"/>
                <a:cs typeface="+mn-cs"/>
              </a:rPr>
              <a:t>Hazardous substances are capable of being safely handled day-after-day through a management system that ensures that good, written procedures are prepared, posted, and followed by trained employees.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Next Safety Rules</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53</a:t>
            </a:fld>
            <a:endParaRPr lang="en-US" dirty="0"/>
          </a:p>
        </p:txBody>
      </p:sp>
    </p:spTree>
    <p:extLst>
      <p:ext uri="{BB962C8B-B14F-4D97-AF65-F5344CB8AC3E}">
        <p14:creationId xmlns:p14="http://schemas.microsoft.com/office/powerpoint/2010/main" val="3788170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Pool rules are</a:t>
            </a:r>
            <a:r>
              <a:rPr lang="en-US" baseline="0" dirty="0" smtClean="0"/>
              <a:t> very important for the safety of the public and your staff as well as the protection of your facility. </a:t>
            </a:r>
            <a:r>
              <a:rPr lang="en-US" dirty="0" smtClean="0"/>
              <a:t>Signage is one way to communicate</a:t>
            </a:r>
            <a:r>
              <a:rPr lang="en-US" baseline="0" dirty="0" smtClean="0"/>
              <a:t> safety rules. Concise pool rules should be posted in the most visible location at the entry way as well as other locations as the situation requires.</a:t>
            </a:r>
          </a:p>
          <a:p>
            <a:r>
              <a:rPr lang="en-US" baseline="0" dirty="0" smtClean="0"/>
              <a:t> An example would be signage on the deck such as depth markers, no diving, or please walk or no running signs posted around the pool.</a:t>
            </a:r>
          </a:p>
          <a:p>
            <a:endParaRPr lang="en-US" baseline="0" dirty="0" smtClean="0"/>
          </a:p>
          <a:p>
            <a:r>
              <a:rPr lang="en-US" baseline="0" dirty="0" smtClean="0"/>
              <a:t>Rules should address situations such proper age to be left without a parent, proper attire such as no cut-off shorts or frayed clothing , no running or no diving is permitted anywhere at this facility, Rough play not allowed, and things like children in regular diapers are not permitted in the pool. Swim diapers are allowed.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C433794-F2DE-4C81-AF04-612646BE989D}" type="slidenum">
              <a:rPr lang="en-US" smtClean="0"/>
              <a:pPr/>
              <a:t>54</a:t>
            </a:fld>
            <a:endParaRPr lang="en-US" dirty="0"/>
          </a:p>
        </p:txBody>
      </p:sp>
    </p:spTree>
    <p:extLst>
      <p:ext uri="{BB962C8B-B14F-4D97-AF65-F5344CB8AC3E}">
        <p14:creationId xmlns:p14="http://schemas.microsoft.com/office/powerpoint/2010/main" val="36720606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Large Waterslides should have clearly posted rules at the bottom and top of the slide. These rules should address cautions and limitations for individuals, swimming ability, no multiple riders, and proper sliding positions such as feet first, required age or height. </a:t>
            </a:r>
            <a:endParaRPr lang="en-US" dirty="0" smtClean="0"/>
          </a:p>
          <a:p>
            <a:endParaRPr lang="en-US" baseline="0" dirty="0" smtClean="0"/>
          </a:p>
          <a:p>
            <a:r>
              <a:rPr lang="en-US" baseline="0" dirty="0" smtClean="0"/>
              <a:t>Pool operators should refer to the manufacturer’s recommended rules as a basis for the slide rules such as age or height requirements. Example I’ve seen a few signs that state: Due to manufacturer’s guidelines , patrons must be at least 48 inches to ride the slide.  Problem was the rules were not enforced.</a:t>
            </a:r>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55</a:t>
            </a:fld>
            <a:endParaRPr lang="en-US" dirty="0"/>
          </a:p>
        </p:txBody>
      </p:sp>
    </p:spTree>
    <p:extLst>
      <p:ext uri="{BB962C8B-B14F-4D97-AF65-F5344CB8AC3E}">
        <p14:creationId xmlns:p14="http://schemas.microsoft.com/office/powerpoint/2010/main" val="838496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Slip and fall accidents happen frequently at swimming pools - Regular inspections of the deck, bathrooms, showers, locker rooms should help minimize these type of accidents.</a:t>
            </a:r>
          </a:p>
          <a:p>
            <a:endParaRPr lang="en-US" baseline="0" dirty="0" smtClean="0"/>
          </a:p>
          <a:p>
            <a:r>
              <a:rPr lang="en-US" baseline="0" dirty="0" smtClean="0"/>
              <a:t>Other pool items to inspect include the pumps, submerged lights, GFI outlets, and Buoy lines</a:t>
            </a:r>
          </a:p>
          <a:p>
            <a:endParaRPr lang="en-US" baseline="0" dirty="0" smtClean="0"/>
          </a:p>
          <a:p>
            <a:r>
              <a:rPr lang="en-US" baseline="0" dirty="0" smtClean="0"/>
              <a:t>Buoy lines should be in place to mark physical and visual boundaries of the deeper pool areas but they are also in place to assist tired swimmers. Buoy lines should be inspected often for fraying, to check floats for holes or cracking, and also to ensure the line isn’t overly stretched.</a:t>
            </a:r>
          </a:p>
          <a:p>
            <a:endParaRPr lang="en-US" baseline="0" dirty="0" smtClean="0"/>
          </a:p>
          <a:p>
            <a:endParaRPr lang="en-US" baseline="0" dirty="0" smtClean="0"/>
          </a:p>
          <a:p>
            <a:r>
              <a:rPr lang="en-US" baseline="0" dirty="0" smtClean="0"/>
              <a:t>These large water slides should be inspected everyday for proper signage and safety rules, rough spots, abnormal conditions, and loose bolts handrails etc. and like everything else all inspections should be documented.</a:t>
            </a:r>
          </a:p>
          <a:p>
            <a:r>
              <a:rPr lang="en-US" baseline="0" dirty="0" smtClean="0"/>
              <a:t>We also need to have an annual inspection from an outside agency to have a thorough inspection </a:t>
            </a:r>
            <a:r>
              <a:rPr lang="en-US" dirty="0" smtClean="0"/>
              <a:t>to see if there is any corrosion in the slide,</a:t>
            </a:r>
            <a:r>
              <a:rPr lang="en-US" baseline="0" dirty="0" smtClean="0"/>
              <a:t> </a:t>
            </a:r>
            <a:r>
              <a:rPr lang="en-US" dirty="0" smtClean="0"/>
              <a:t>to check the condition of the joints between the plastic sections,</a:t>
            </a:r>
            <a:r>
              <a:rPr lang="en-US" baseline="0" dirty="0" smtClean="0"/>
              <a:t> all bolts are secure,</a:t>
            </a:r>
            <a:r>
              <a:rPr lang="en-US" dirty="0" smtClean="0"/>
              <a:t> and test the strength of the runway foundations and pillars to ensure they are sufficient.</a:t>
            </a:r>
            <a:r>
              <a:rPr lang="en-US" baseline="0" dirty="0" smtClean="0"/>
              <a:t> </a:t>
            </a:r>
          </a:p>
          <a:p>
            <a:endParaRPr lang="en-US" baseline="0" dirty="0" smtClean="0"/>
          </a:p>
          <a:p>
            <a:r>
              <a:rPr lang="en-US" baseline="0" dirty="0" smtClean="0"/>
              <a:t>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C433794-F2DE-4C81-AF04-612646BE989D}" type="slidenum">
              <a:rPr lang="en-US" smtClean="0"/>
              <a:pPr/>
              <a:t>56</a:t>
            </a:fld>
            <a:endParaRPr lang="en-US" dirty="0"/>
          </a:p>
        </p:txBody>
      </p:sp>
    </p:spTree>
    <p:extLst>
      <p:ext uri="{BB962C8B-B14F-4D97-AF65-F5344CB8AC3E}">
        <p14:creationId xmlns:p14="http://schemas.microsoft.com/office/powerpoint/2010/main" val="901894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Federal requirement from 2008.</a:t>
            </a:r>
            <a:r>
              <a:rPr lang="en-US" dirty="0" smtClean="0"/>
              <a:t> All operating public pools and spas must have a drain cover of any size and shape that a human body cannot block to create a suction entrapment hazard.”  Check and make sure that your</a:t>
            </a:r>
            <a:r>
              <a:rPr lang="en-US" baseline="0" dirty="0" smtClean="0"/>
              <a:t> in compliance with this requirement. Drain Covers should be inspected daily. If any drain covers or anti vortex plates are missing or broken, the pool should be closed until the repair is complete. </a:t>
            </a:r>
            <a:endParaRPr lang="en-US" dirty="0" smtClean="0"/>
          </a:p>
          <a:p>
            <a:endParaRPr lang="en-US" dirty="0" smtClean="0"/>
          </a:p>
          <a:p>
            <a:r>
              <a:rPr lang="en-US" dirty="0" smtClean="0"/>
              <a:t>If the pool has a single main drain or suction outlet (other than an unblockable suction outlet), the operator must install a second anti-entrapment device or system, such as an automatic pump shut-off system or Safety Vacuum Release System (SVRS).  </a:t>
            </a:r>
            <a:r>
              <a:rPr lang="en-US" baseline="0" dirty="0" smtClean="0"/>
              <a:t>Consult the consumer product safety commission for more information</a:t>
            </a:r>
          </a:p>
          <a:p>
            <a:endParaRPr lang="en-US" baseline="0" dirty="0" smtClean="0"/>
          </a:p>
          <a:p>
            <a:endParaRPr lang="en-US" baseline="0" dirty="0" smtClean="0"/>
          </a:p>
          <a:p>
            <a:r>
              <a:rPr lang="en-US" baseline="0" dirty="0" smtClean="0"/>
              <a:t>Another regulatory issue to be concerned with is the ADA requirements that are now in effect. Public pools less than 300 linear feet in perimeter should have at least one means of entry for disabled individuals. More than 300 ft needs two methods of access.</a:t>
            </a:r>
          </a:p>
          <a:p>
            <a:endParaRPr lang="en-US" baseline="0" dirty="0" smtClean="0"/>
          </a:p>
          <a:p>
            <a:r>
              <a:rPr lang="en-US" baseline="0" dirty="0" smtClean="0"/>
              <a:t> Means of access include pool lifts and sloped entries as outlined  in the ADA standards. Please check the Dept. of Justice website www.ada.gov for more information. Sections 242 and 1009 cover pools spas wading pools.</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57</a:t>
            </a:fld>
            <a:endParaRPr lang="en-US" dirty="0"/>
          </a:p>
        </p:txBody>
      </p:sp>
    </p:spTree>
    <p:extLst>
      <p:ext uri="{BB962C8B-B14F-4D97-AF65-F5344CB8AC3E}">
        <p14:creationId xmlns:p14="http://schemas.microsoft.com/office/powerpoint/2010/main" val="13586995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Life</a:t>
            </a:r>
            <a:r>
              <a:rPr lang="en-US" baseline="0" dirty="0" smtClean="0"/>
              <a:t> s</a:t>
            </a:r>
            <a:r>
              <a:rPr lang="en-US" dirty="0" smtClean="0"/>
              <a:t>aving</a:t>
            </a:r>
            <a:r>
              <a:rPr lang="en-US" baseline="0" dirty="0" smtClean="0"/>
              <a:t> equipment such as </a:t>
            </a:r>
            <a:r>
              <a:rPr lang="en-US" dirty="0" smtClean="0"/>
              <a:t>Backboards should be clearly displayed and accessible</a:t>
            </a:r>
            <a:r>
              <a:rPr lang="en-US" baseline="0" dirty="0" smtClean="0"/>
              <a:t> to lifeguards. Inspect to ensure that the head immobilizers are firmly secured to the board.</a:t>
            </a:r>
          </a:p>
          <a:p>
            <a:endParaRPr lang="en-US" baseline="0" dirty="0" smtClean="0"/>
          </a:p>
          <a:p>
            <a:r>
              <a:rPr lang="en-US" baseline="0" dirty="0" smtClean="0"/>
              <a:t>A ring buoy with a rope and a shepherd’s crook or body hook should be visible and in good condition.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58</a:t>
            </a:fld>
            <a:endParaRPr lang="en-US" dirty="0"/>
          </a:p>
        </p:txBody>
      </p:sp>
    </p:spTree>
    <p:extLst>
      <p:ext uri="{BB962C8B-B14F-4D97-AF65-F5344CB8AC3E}">
        <p14:creationId xmlns:p14="http://schemas.microsoft.com/office/powerpoint/2010/main" val="93425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Further, Section 35-15-1 states that, with certain exceptions, there is no duty to warn of dangerous conditions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a:t>
            </a:r>
            <a:r>
              <a:rPr lang="en-US" sz="1200" kern="1200" baseline="0" dirty="0" smtClean="0">
                <a:solidFill>
                  <a:schemeClr val="tx1"/>
                </a:solidFill>
                <a:latin typeface="+mn-lt"/>
                <a:ea typeface="+mn-ea"/>
                <a:cs typeface="+mn-cs"/>
              </a:rPr>
              <a:t> duty to warn was upheld by</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Wright v. Alabama Power Co.</a:t>
            </a:r>
            <a:r>
              <a:rPr lang="en-US" sz="1200" kern="1200" dirty="0" smtClean="0">
                <a:solidFill>
                  <a:schemeClr val="tx1"/>
                </a:solidFill>
                <a:latin typeface="+mn-lt"/>
                <a:ea typeface="+mn-ea"/>
                <a:cs typeface="+mn-cs"/>
              </a:rPr>
              <a:t>, 355 So. 2d 322 (AL 1978), the plaintiff was injured when he struck a fence partially submerged in a lake while he was riding an inner tube being pulled by a power boat. The lake had been created by a dam built by Alabama Power Company. The plaintiff alleged that Alabama Power owed him a duty to warn of the existence of the fence.</a:t>
            </a:r>
          </a:p>
          <a:p>
            <a:r>
              <a:rPr lang="en-US" sz="1200" kern="1200" dirty="0" smtClean="0">
                <a:solidFill>
                  <a:schemeClr val="tx1"/>
                </a:solidFill>
                <a:latin typeface="+mn-lt"/>
                <a:ea typeface="+mn-ea"/>
                <a:cs typeface="+mn-cs"/>
              </a:rPr>
              <a:t>The court examined Sections 35-15-1 through 35-15-5 and held that persons upon land with permission or invitation for non business purposes are considered licensees. Therefore, the landowners owed no duty to warn of potentially dangerous conditions unless they do some positive act which creates a new hidden danger that a person could not avoid by the use of reasonable care and skill.</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Licensees   </a:t>
            </a:r>
            <a:r>
              <a:rPr lang="en-US" sz="1200" kern="1200" dirty="0" smtClean="0">
                <a:solidFill>
                  <a:schemeClr val="tx1"/>
                </a:solidFill>
                <a:latin typeface="+mn-lt"/>
                <a:ea typeface="+mn-ea"/>
                <a:cs typeface="+mn-cs"/>
              </a:rPr>
              <a:t>In </a:t>
            </a:r>
            <a:r>
              <a:rPr lang="en-US" sz="1200" i="1" kern="1200" dirty="0" smtClean="0">
                <a:solidFill>
                  <a:schemeClr val="tx1"/>
                </a:solidFill>
                <a:latin typeface="+mn-lt"/>
                <a:ea typeface="+mn-ea"/>
                <a:cs typeface="+mn-cs"/>
              </a:rPr>
              <a:t>Russell v. TVA</a:t>
            </a:r>
            <a:r>
              <a:rPr lang="en-US" sz="1200" kern="1200" dirty="0" smtClean="0">
                <a:solidFill>
                  <a:schemeClr val="tx1"/>
                </a:solidFill>
                <a:latin typeface="+mn-lt"/>
                <a:ea typeface="+mn-ea"/>
                <a:cs typeface="+mn-cs"/>
              </a:rPr>
              <a:t>,  the federal district court stated, Licensees assume the risk of whatever they encounter on the property.</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5</a:t>
            </a:fld>
            <a:endParaRPr lang="en-US" dirty="0"/>
          </a:p>
        </p:txBody>
      </p:sp>
    </p:spTree>
    <p:extLst>
      <p:ext uri="{BB962C8B-B14F-4D97-AF65-F5344CB8AC3E}">
        <p14:creationId xmlns:p14="http://schemas.microsoft.com/office/powerpoint/2010/main" val="2793644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Lifeguards</a:t>
            </a:r>
            <a:r>
              <a:rPr lang="en-US" baseline="0" dirty="0" smtClean="0"/>
              <a:t> also perform many other tasks such as cleaning, providing swimming lessons, checking the water quality, greeting the public but there main job is preventing accidents and responding  when an incident does occur. </a:t>
            </a:r>
          </a:p>
          <a:p>
            <a:r>
              <a:rPr lang="en-US" baseline="0" dirty="0" smtClean="0"/>
              <a:t>Lifeguards must be prepared, focused, and ready at all times to make a quick rescue or a quick response to a situation. Therefore when they are supervising the pool that is their only job at that time.</a:t>
            </a:r>
          </a:p>
          <a:p>
            <a:endParaRPr lang="en-US" baseline="0" dirty="0" smtClean="0"/>
          </a:p>
          <a:p>
            <a:r>
              <a:rPr lang="en-US" baseline="0" dirty="0" smtClean="0"/>
              <a:t>Lifeguards should be certified in lifeguard training, CPR, and first aid. All records should be on file with the employer.</a:t>
            </a:r>
          </a:p>
          <a:p>
            <a:endParaRPr lang="en-US" baseline="0" dirty="0" smtClean="0"/>
          </a:p>
          <a:p>
            <a:r>
              <a:rPr lang="en-US" baseline="0" dirty="0" smtClean="0"/>
              <a:t>Lifeguards must train regularly to maintain their skills and have an understanding your emergency action plan and all safety rules.</a:t>
            </a:r>
          </a:p>
          <a:p>
            <a:endParaRPr lang="en-US" baseline="0" dirty="0" smtClean="0"/>
          </a:p>
          <a:p>
            <a:r>
              <a:rPr lang="en-US" baseline="0" dirty="0" smtClean="0"/>
              <a:t>Emergency action plan should cover</a:t>
            </a:r>
          </a:p>
          <a:p>
            <a:r>
              <a:rPr lang="en-US" baseline="0" dirty="0" smtClean="0"/>
              <a:t>Lightning/tornado or any weather event, medical emergencies-stroke heart attack ect, chemical spills, missing child, evacuation of the pool.</a:t>
            </a:r>
          </a:p>
          <a:p>
            <a:endParaRPr lang="en-US" baseline="0" dirty="0" smtClean="0"/>
          </a:p>
          <a:p>
            <a:r>
              <a:rPr lang="en-US" baseline="0" dirty="0" smtClean="0"/>
              <a:t>Keep in mind that every detail concerning pool safety hasn’t been covered in this short amount of time. It is recommended that pool managers complete a training program such as certified pool operator or aquatics facility operator to ensure he or she has the proper knowledge to reduce liability exposures and more importantly  provide a safe facility.</a:t>
            </a:r>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59</a:t>
            </a:fld>
            <a:endParaRPr lang="en-US" dirty="0"/>
          </a:p>
        </p:txBody>
      </p:sp>
    </p:spTree>
    <p:extLst>
      <p:ext uri="{BB962C8B-B14F-4D97-AF65-F5344CB8AC3E}">
        <p14:creationId xmlns:p14="http://schemas.microsoft.com/office/powerpoint/2010/main" val="1568355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best to have fencing, hours posted</a:t>
            </a:r>
            <a:r>
              <a:rPr lang="en-US" baseline="0" dirty="0" smtClean="0"/>
              <a:t> closed at dusk or provide lighting, </a:t>
            </a:r>
            <a:r>
              <a:rPr lang="en-US" dirty="0" smtClean="0"/>
              <a:t> rules posted, and of course</a:t>
            </a:r>
            <a:r>
              <a:rPr lang="en-US" baseline="0" dirty="0" smtClean="0"/>
              <a:t> inspected.</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60</a:t>
            </a:fld>
            <a:endParaRPr lang="en-US" dirty="0"/>
          </a:p>
        </p:txBody>
      </p:sp>
    </p:spTree>
    <p:extLst>
      <p:ext uri="{BB962C8B-B14F-4D97-AF65-F5344CB8AC3E}">
        <p14:creationId xmlns:p14="http://schemas.microsoft.com/office/powerpoint/2010/main" val="2395578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only thing that is different is required signage at the skateboard parks and the equestrian areas. This signage is required by The </a:t>
            </a:r>
            <a:r>
              <a:rPr lang="en-US" sz="1200" kern="1200" dirty="0" smtClean="0">
                <a:solidFill>
                  <a:schemeClr val="tx1"/>
                </a:solidFill>
                <a:latin typeface="+mn-lt"/>
                <a:ea typeface="+mn-ea"/>
                <a:cs typeface="+mn-cs"/>
              </a:rPr>
              <a:t>Code of Alabama Section 6-5-342 for skating facilities and section 6-5-</a:t>
            </a:r>
            <a:r>
              <a:rPr lang="en-US" sz="1200" kern="1200" baseline="0" dirty="0" smtClean="0">
                <a:solidFill>
                  <a:schemeClr val="tx1"/>
                </a:solidFill>
                <a:latin typeface="+mn-lt"/>
                <a:ea typeface="+mn-ea"/>
                <a:cs typeface="+mn-cs"/>
              </a:rPr>
              <a:t>337 for equestrian areas.</a:t>
            </a:r>
            <a:endParaRPr lang="en-US" dirty="0" smtClean="0"/>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61</a:t>
            </a:fld>
            <a:endParaRPr lang="en-US" dirty="0"/>
          </a:p>
        </p:txBody>
      </p:sp>
    </p:spTree>
    <p:extLst>
      <p:ext uri="{BB962C8B-B14F-4D97-AF65-F5344CB8AC3E}">
        <p14:creationId xmlns:p14="http://schemas.microsoft.com/office/powerpoint/2010/main" val="10893592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handout</a:t>
            </a:r>
            <a:r>
              <a:rPr lang="en-US" baseline="0" dirty="0" smtClean="0"/>
              <a:t> is included and can also be found on our website.</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62</a:t>
            </a:fld>
            <a:endParaRPr lang="en-US" dirty="0"/>
          </a:p>
        </p:txBody>
      </p:sp>
    </p:spTree>
    <p:extLst>
      <p:ext uri="{BB962C8B-B14F-4D97-AF65-F5344CB8AC3E}">
        <p14:creationId xmlns:p14="http://schemas.microsoft.com/office/powerpoint/2010/main" val="1158276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Courts</a:t>
            </a:r>
            <a:r>
              <a:rPr lang="en-US" baseline="0" dirty="0" smtClean="0"/>
              <a:t> have said that is there is a specific statute for a specific activity such as this, and you don’t comply then cant just fall back on a more general statute such as the immunity statute.</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63</a:t>
            </a:fld>
            <a:endParaRPr lang="en-US" dirty="0"/>
          </a:p>
        </p:txBody>
      </p:sp>
    </p:spTree>
    <p:extLst>
      <p:ext uri="{BB962C8B-B14F-4D97-AF65-F5344CB8AC3E}">
        <p14:creationId xmlns:p14="http://schemas.microsoft.com/office/powerpoint/2010/main" val="2206947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Equestrian</a:t>
            </a:r>
            <a:r>
              <a:rPr lang="en-US" baseline="0" dirty="0" smtClean="0"/>
              <a:t> signage If you have an arena, stables, a horse show, riding trails or anything of this nature you must have this sign posted to </a:t>
            </a:r>
            <a:r>
              <a:rPr lang="en-US" dirty="0" smtClean="0">
                <a:solidFill>
                  <a:srgbClr val="FF0000"/>
                </a:solidFill>
              </a:rPr>
              <a:t>invoke the privileges of immunity provided by this statute.</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64</a:t>
            </a:fld>
            <a:endParaRPr lang="en-US" dirty="0"/>
          </a:p>
        </p:txBody>
      </p:sp>
    </p:spTree>
    <p:extLst>
      <p:ext uri="{BB962C8B-B14F-4D97-AF65-F5344CB8AC3E}">
        <p14:creationId xmlns:p14="http://schemas.microsoft.com/office/powerpoint/2010/main" val="25193303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65</a:t>
            </a:fld>
            <a:endParaRPr lang="en-US" dirty="0"/>
          </a:p>
        </p:txBody>
      </p:sp>
    </p:spTree>
    <p:extLst>
      <p:ext uri="{BB962C8B-B14F-4D97-AF65-F5344CB8AC3E}">
        <p14:creationId xmlns:p14="http://schemas.microsoft.com/office/powerpoint/2010/main" val="368197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Keep in mind that 35-15-24. </a:t>
            </a:r>
            <a:endParaRPr lang="en-US" dirty="0" smtClean="0"/>
          </a:p>
          <a:p>
            <a:pPr marL="228600" indent="-228600">
              <a:buAutoNum type="alphaLcParenBoth"/>
            </a:pPr>
            <a:r>
              <a:rPr lang="en-US" dirty="0" smtClean="0"/>
              <a:t>Nothing in this article</a:t>
            </a:r>
            <a:r>
              <a:rPr lang="en-US" b="1" dirty="0" smtClean="0"/>
              <a:t> limits </a:t>
            </a:r>
            <a:r>
              <a:rPr lang="en-US" dirty="0" smtClean="0"/>
              <a:t>in any way legal liability which otherwise might exist when such owner has </a:t>
            </a:r>
            <a:r>
              <a:rPr lang="en-US" b="1" dirty="0" smtClean="0"/>
              <a:t>actual knowledge</a:t>
            </a:r>
            <a:r>
              <a:rPr lang="en-US" dirty="0" smtClean="0"/>
              <a:t>: </a:t>
            </a:r>
          </a:p>
          <a:p>
            <a:pPr marL="228600" indent="-228600">
              <a:buAutoNum type="alphaLcParenBoth"/>
            </a:pPr>
            <a:r>
              <a:rPr lang="en-US" dirty="0" smtClean="0"/>
              <a:t>(2) That a condition, use, structure, or activity exists which involves an unreasonable risk of death or serious bodily harm; </a:t>
            </a:r>
          </a:p>
          <a:p>
            <a:r>
              <a:rPr lang="en-US" dirty="0" smtClean="0"/>
              <a:t>(3) That the condition, use, structure, or activity is not apparent to the person or persons using the outdoor recreational land; and </a:t>
            </a:r>
          </a:p>
          <a:p>
            <a:r>
              <a:rPr lang="en-US" dirty="0" smtClean="0"/>
              <a:t>(4) That having this knowledge, the owner chooses not to guard or warn, in disregard of the possible consequences.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15-24 goes on to say The statute excludes </a:t>
            </a:r>
            <a:r>
              <a:rPr lang="en-US" sz="1200" i="1" kern="1200" dirty="0" smtClean="0">
                <a:solidFill>
                  <a:schemeClr val="tx1"/>
                </a:solidFill>
                <a:latin typeface="+mn-lt"/>
                <a:ea typeface="+mn-ea"/>
                <a:cs typeface="+mn-cs"/>
              </a:rPr>
              <a:t>constructive knowledge by the owner as a basis of liability and does not create a duty to inspect the outdoor recreational land."</a:t>
            </a:r>
            <a:endParaRPr lang="en-US" i="1" dirty="0" smtClean="0"/>
          </a:p>
          <a:p>
            <a:pPr marL="0" indent="0">
              <a:buNone/>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Constructive knowledge: is your presumed to have such knowledge, ex you were in the park today so you saw or should have seen the hole in the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Actual</a:t>
            </a:r>
            <a:r>
              <a:rPr lang="en-US" i="1" baseline="0" dirty="0" smtClean="0"/>
              <a:t> knowledge is just what is sounds like, you actually know  about the hole, there is a complaint, a work order, an inspection document showing you know of the damage.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Keenum v. City of Huntsville </a:t>
            </a:r>
            <a:r>
              <a:rPr lang="en-US" b="1" i="1" dirty="0" smtClean="0"/>
              <a:t>Upheld</a:t>
            </a:r>
            <a:r>
              <a:rPr lang="en-US" i="1" dirty="0" smtClean="0"/>
              <a:t> the no duty to inspect or give warning</a:t>
            </a:r>
            <a:r>
              <a:rPr lang="en-US" sz="1200" kern="1200" dirty="0" smtClean="0">
                <a:solidFill>
                  <a:schemeClr val="tx1"/>
                </a:solidFill>
                <a:latin typeface="+mn-lt"/>
                <a:ea typeface="+mn-ea"/>
                <a:cs typeface="+mn-cs"/>
              </a:rPr>
              <a:t>, but also clearly</a:t>
            </a:r>
            <a:r>
              <a:rPr lang="en-US" sz="1200" kern="1200" baseline="0" dirty="0" smtClean="0">
                <a:solidFill>
                  <a:schemeClr val="tx1"/>
                </a:solidFill>
                <a:latin typeface="+mn-lt"/>
                <a:ea typeface="+mn-ea"/>
                <a:cs typeface="+mn-cs"/>
              </a:rPr>
              <a:t> points out that</a:t>
            </a:r>
            <a:r>
              <a:rPr lang="en-US" sz="1200" kern="1200" dirty="0" smtClean="0">
                <a:solidFill>
                  <a:schemeClr val="tx1"/>
                </a:solidFill>
                <a:latin typeface="+mn-lt"/>
                <a:ea typeface="+mn-ea"/>
                <a:cs typeface="+mn-cs"/>
              </a:rPr>
              <a:t> there is a duty to warn if a defects exists and the owner has actual knowledge.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Ms Keenum</a:t>
            </a:r>
            <a:r>
              <a:rPr lang="en-US" sz="1200" i="1" kern="1200" baseline="0" dirty="0" smtClean="0">
                <a:solidFill>
                  <a:schemeClr val="tx1"/>
                </a:solidFill>
                <a:latin typeface="+mn-lt"/>
                <a:ea typeface="+mn-ea"/>
                <a:cs typeface="+mn-cs"/>
              </a:rPr>
              <a:t> lost her case and her appeal to the supreme court.</a:t>
            </a: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Ms.</a:t>
            </a:r>
            <a:r>
              <a:rPr lang="en-US" sz="1200"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Keenum</a:t>
            </a:r>
            <a:r>
              <a:rPr lang="en-US" sz="1200" kern="1200" dirty="0" smtClean="0">
                <a:solidFill>
                  <a:schemeClr val="tx1"/>
                </a:solidFill>
                <a:latin typeface="+mn-lt"/>
                <a:ea typeface="+mn-ea"/>
                <a:cs typeface="+mn-cs"/>
              </a:rPr>
              <a:t> appeals from the summary judgment in favor of the </a:t>
            </a:r>
            <a:r>
              <a:rPr lang="en-US" sz="1200" b="1" kern="1200" dirty="0" smtClean="0">
                <a:solidFill>
                  <a:schemeClr val="tx1"/>
                </a:solidFill>
                <a:latin typeface="+mn-lt"/>
                <a:ea typeface="+mn-ea"/>
                <a:cs typeface="+mn-cs"/>
              </a:rPr>
              <a:t>City</a:t>
            </a:r>
            <a:r>
              <a:rPr lang="en-US" sz="1200" kern="1200" dirty="0" smtClean="0">
                <a:solidFill>
                  <a:schemeClr val="tx1"/>
                </a:solidFill>
                <a:latin typeface="+mn-lt"/>
                <a:ea typeface="+mn-ea"/>
                <a:cs typeface="+mn-cs"/>
              </a:rPr>
              <a:t> of </a:t>
            </a:r>
            <a:r>
              <a:rPr lang="en-US" sz="1200" b="1" kern="1200" dirty="0" smtClean="0">
                <a:solidFill>
                  <a:schemeClr val="tx1"/>
                </a:solidFill>
                <a:latin typeface="+mn-lt"/>
                <a:ea typeface="+mn-ea"/>
                <a:cs typeface="+mn-cs"/>
              </a:rPr>
              <a:t>Huntsville</a:t>
            </a:r>
            <a:r>
              <a:rPr lang="en-US" sz="1200" kern="1200" dirty="0" smtClean="0">
                <a:solidFill>
                  <a:schemeClr val="tx1"/>
                </a:solidFill>
                <a:latin typeface="+mn-lt"/>
                <a:ea typeface="+mn-ea"/>
                <a:cs typeface="+mn-cs"/>
              </a:rPr>
              <a:t> on her suit against it for damages based on alleged negligent and reckless maintenance of a spiral slide at Brahan Spring Park. Her foot was severely injured when she went down the slide and her shoe was caught in a hole in the side of the slide. She alleged in her complaint that a presumption exists that the </a:t>
            </a:r>
            <a:r>
              <a:rPr lang="en-US" sz="1200" b="1" kern="1200" dirty="0" smtClean="0">
                <a:solidFill>
                  <a:schemeClr val="tx1"/>
                </a:solidFill>
                <a:latin typeface="+mn-lt"/>
                <a:ea typeface="+mn-ea"/>
                <a:cs typeface="+mn-cs"/>
              </a:rPr>
              <a:t>City</a:t>
            </a:r>
            <a:r>
              <a:rPr lang="en-US" sz="1200" kern="1200" dirty="0" smtClean="0">
                <a:solidFill>
                  <a:schemeClr val="tx1"/>
                </a:solidFill>
                <a:latin typeface="+mn-lt"/>
                <a:ea typeface="+mn-ea"/>
                <a:cs typeface="+mn-cs"/>
              </a:rPr>
              <a:t> of </a:t>
            </a:r>
            <a:r>
              <a:rPr lang="en-US" sz="1200" b="1" kern="1200" dirty="0" smtClean="0">
                <a:solidFill>
                  <a:schemeClr val="tx1"/>
                </a:solidFill>
                <a:latin typeface="+mn-lt"/>
                <a:ea typeface="+mn-ea"/>
                <a:cs typeface="+mn-cs"/>
              </a:rPr>
              <a:t>Huntsville</a:t>
            </a:r>
            <a:r>
              <a:rPr lang="en-US" sz="1200" kern="1200" dirty="0" smtClean="0">
                <a:solidFill>
                  <a:schemeClr val="tx1"/>
                </a:solidFill>
                <a:latin typeface="+mn-lt"/>
                <a:ea typeface="+mn-ea"/>
                <a:cs typeface="+mn-cs"/>
              </a:rPr>
              <a:t> had actual knowledge of the condition of the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several work order forms regarding repairs at Brahan Spring Park, none of those requests pertains to the slide. Affidavits from the park and rec employees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Alabama Supreme Court said,   </a:t>
            </a:r>
            <a:r>
              <a:rPr lang="en-US" sz="1200" kern="1200" dirty="0" smtClean="0">
                <a:solidFill>
                  <a:schemeClr val="tx1"/>
                </a:solidFill>
                <a:latin typeface="+mn-lt"/>
                <a:ea typeface="+mn-ea"/>
                <a:cs typeface="+mn-cs"/>
              </a:rPr>
              <a:t>Although Mrs. </a:t>
            </a:r>
            <a:r>
              <a:rPr lang="en-US" sz="1200" b="1" kern="1200" dirty="0" smtClean="0">
                <a:solidFill>
                  <a:schemeClr val="tx1"/>
                </a:solidFill>
                <a:latin typeface="+mn-lt"/>
                <a:ea typeface="+mn-ea"/>
                <a:cs typeface="+mn-cs"/>
              </a:rPr>
              <a:t>Keenum</a:t>
            </a:r>
            <a:r>
              <a:rPr lang="en-US" sz="1200" kern="1200" dirty="0" smtClean="0">
                <a:solidFill>
                  <a:schemeClr val="tx1"/>
                </a:solidFill>
                <a:latin typeface="+mn-lt"/>
                <a:ea typeface="+mn-ea"/>
                <a:cs typeface="+mn-cs"/>
              </a:rPr>
              <a:t>, in her complaint and in her brief, makes allegations of actual knowledge, she has provided no facts—i.e., no "substantial evidence"— suggesting that the </a:t>
            </a:r>
            <a:r>
              <a:rPr lang="en-US" sz="1200" b="1" kern="1200" dirty="0" smtClean="0">
                <a:solidFill>
                  <a:schemeClr val="tx1"/>
                </a:solidFill>
                <a:latin typeface="+mn-lt"/>
                <a:ea typeface="+mn-ea"/>
                <a:cs typeface="+mn-cs"/>
              </a:rPr>
              <a:t>City</a:t>
            </a:r>
            <a:r>
              <a:rPr lang="en-US" sz="1200" kern="1200" dirty="0" smtClean="0">
                <a:solidFill>
                  <a:schemeClr val="tx1"/>
                </a:solidFill>
                <a:latin typeface="+mn-lt"/>
                <a:ea typeface="+mn-ea"/>
                <a:cs typeface="+mn-cs"/>
              </a:rPr>
              <a:t> had actual knowledge. Thus, the summary judgment as to Mrs. </a:t>
            </a:r>
            <a:r>
              <a:rPr lang="en-US" sz="1200" b="1" kern="1200" dirty="0" smtClean="0">
                <a:solidFill>
                  <a:schemeClr val="tx1"/>
                </a:solidFill>
                <a:latin typeface="+mn-lt"/>
                <a:ea typeface="+mn-ea"/>
                <a:cs typeface="+mn-cs"/>
              </a:rPr>
              <a:t>Keenum's</a:t>
            </a:r>
            <a:r>
              <a:rPr lang="en-US" sz="1200" kern="1200" dirty="0" smtClean="0">
                <a:solidFill>
                  <a:schemeClr val="tx1"/>
                </a:solidFill>
                <a:latin typeface="+mn-lt"/>
                <a:ea typeface="+mn-ea"/>
                <a:cs typeface="+mn-cs"/>
              </a:rPr>
              <a:t> claim was proper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indent="0">
              <a:buNone/>
            </a:pPr>
            <a:endParaRPr lang="en-US" sz="1200" dirty="0" smtClean="0"/>
          </a:p>
        </p:txBody>
      </p:sp>
      <p:sp>
        <p:nvSpPr>
          <p:cNvPr id="4" name="Slide Number Placeholder 3"/>
          <p:cNvSpPr>
            <a:spLocks noGrp="1"/>
          </p:cNvSpPr>
          <p:nvPr>
            <p:ph type="sldNum" sz="quarter" idx="10"/>
          </p:nvPr>
        </p:nvSpPr>
        <p:spPr/>
        <p:txBody>
          <a:bodyPr/>
          <a:lstStyle/>
          <a:p>
            <a:fld id="{7C433794-F2DE-4C81-AF04-612646BE989D}" type="slidenum">
              <a:rPr lang="en-US" smtClean="0"/>
              <a:pPr/>
              <a:t>6</a:t>
            </a:fld>
            <a:endParaRPr lang="en-US" dirty="0"/>
          </a:p>
        </p:txBody>
      </p:sp>
    </p:spTree>
    <p:extLst>
      <p:ext uri="{BB962C8B-B14F-4D97-AF65-F5344CB8AC3E}">
        <p14:creationId xmlns:p14="http://schemas.microsoft.com/office/powerpoint/2010/main" val="101818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Finally, the property owner or occupant is liable to third persons to whom he or she owes a duty if someone using the property – with the owner’s permission – to hunt, fish, trap, camp, hike or sightsee, damages the third person’s property.</a:t>
            </a:r>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7</a:t>
            </a:fld>
            <a:endParaRPr lang="en-US" dirty="0"/>
          </a:p>
        </p:txBody>
      </p:sp>
    </p:spTree>
    <p:extLst>
      <p:ext uri="{BB962C8B-B14F-4D97-AF65-F5344CB8AC3E}">
        <p14:creationId xmlns:p14="http://schemas.microsoft.com/office/powerpoint/2010/main" val="196346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statute to apply the outdoor recreational land must be open for non-commercial use to the general public at the time of the injury.</a:t>
            </a:r>
          </a:p>
          <a:p>
            <a:endParaRPr lang="en-US" dirty="0" smtClean="0"/>
          </a:p>
          <a:p>
            <a:r>
              <a:rPr lang="en-US" dirty="0" smtClean="0"/>
              <a:t> An owner can create a presumption of having opened land for non-commercial public recreational use by: </a:t>
            </a:r>
          </a:p>
          <a:p>
            <a:endParaRPr lang="en-US" dirty="0" smtClean="0"/>
          </a:p>
          <a:p>
            <a:r>
              <a:rPr lang="en-US" dirty="0" smtClean="0"/>
              <a:t>(1) Posting signs around the boundaries and at the entrance(s) of such land; or </a:t>
            </a:r>
          </a:p>
          <a:p>
            <a:r>
              <a:rPr lang="en-US" dirty="0" smtClean="0"/>
              <a:t>(2) Publishing a notice in a newspaper of general circulation in the locality in which the outdoor recreational land is situated, and describing such land; or </a:t>
            </a:r>
          </a:p>
          <a:p>
            <a:r>
              <a:rPr lang="en-US" dirty="0" smtClean="0"/>
              <a:t>(3) Recording a notice in the public records of any county in which any part of the outdoor recreational land is situated, and describing such land; or </a:t>
            </a:r>
          </a:p>
          <a:p>
            <a:r>
              <a:rPr lang="en-US" dirty="0" smtClean="0"/>
              <a:t>(4) Any act similar to subdivisions (1), (2), or (3) of subsection (a), which is designed to put the public on notice that such outdoor recreational land is open to non-commercial public recreational use.</a:t>
            </a:r>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8</a:t>
            </a:fld>
            <a:endParaRPr lang="en-US" dirty="0"/>
          </a:p>
        </p:txBody>
      </p:sp>
    </p:spTree>
    <p:extLst>
      <p:ext uri="{BB962C8B-B14F-4D97-AF65-F5344CB8AC3E}">
        <p14:creationId xmlns:p14="http://schemas.microsoft.com/office/powerpoint/2010/main" val="33984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i="1" dirty="0" smtClean="0"/>
              <a:t>Grice v. City of Dothan</a:t>
            </a:r>
            <a:r>
              <a:rPr lang="en-US" dirty="0" smtClean="0"/>
              <a:t>, 670 F. Supp. 318 (M.D. AL 1987), a child drowned while swimming at a public park owned by the city of Dothan. The property was used for fishing and picnicking and was clearly marked with “No Swimming” signs.</a:t>
            </a:r>
          </a:p>
          <a:p>
            <a:r>
              <a:rPr lang="en-US" dirty="0" smtClean="0"/>
              <a:t>The court pointed out that, in Alabama, the purpose for which property is maintained is the controlling factor. The court said that Chapter 15 of Title 35 limits the city’s liability only to acts which constitute willful or malicious failure to guard or warn against a dangerous condition or activity on the property. The court found no facts to support such a claim.</a:t>
            </a:r>
          </a:p>
          <a:p>
            <a:endParaRPr lang="en-US" dirty="0" smtClean="0"/>
          </a:p>
          <a:p>
            <a:r>
              <a:rPr lang="en-US" sz="1200" b="1" kern="1200" dirty="0" smtClean="0">
                <a:solidFill>
                  <a:schemeClr val="tx1"/>
                </a:solidFill>
                <a:latin typeface="+mn-lt"/>
                <a:ea typeface="+mn-ea"/>
                <a:cs typeface="+mn-cs"/>
              </a:rPr>
              <a:t>Very</a:t>
            </a:r>
            <a:r>
              <a:rPr lang="en-US" sz="1200" b="1" kern="1200" baseline="0" dirty="0" smtClean="0">
                <a:solidFill>
                  <a:schemeClr val="tx1"/>
                </a:solidFill>
                <a:latin typeface="+mn-lt"/>
                <a:ea typeface="+mn-ea"/>
                <a:cs typeface="+mn-cs"/>
              </a:rPr>
              <a:t> important </a:t>
            </a:r>
            <a:r>
              <a:rPr lang="en-US" sz="1200" kern="1200" dirty="0" smtClean="0">
                <a:solidFill>
                  <a:schemeClr val="tx1"/>
                </a:solidFill>
                <a:latin typeface="+mn-lt"/>
                <a:ea typeface="+mn-ea"/>
                <a:cs typeface="+mn-cs"/>
              </a:rPr>
              <a:t>The plaintiff also alleged the court should consider the age of the victim as a mitigating circumstance. The court pointed out that Section 35-15-21(4) specifically defines a person to be any individual, regardless of age. Therefore, the exceptions to the general rules of premises liability which protect children do not apply in cases governed by these sections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433794-F2DE-4C81-AF04-612646BE989D}" type="slidenum">
              <a:rPr lang="en-US" smtClean="0"/>
              <a:pPr/>
              <a:t>9</a:t>
            </a:fld>
            <a:endParaRPr lang="en-US" dirty="0"/>
          </a:p>
        </p:txBody>
      </p:sp>
    </p:spTree>
    <p:extLst>
      <p:ext uri="{BB962C8B-B14F-4D97-AF65-F5344CB8AC3E}">
        <p14:creationId xmlns:p14="http://schemas.microsoft.com/office/powerpoint/2010/main" val="3670912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8448" y="2133600"/>
            <a:ext cx="7388352" cy="38100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Placeholder 1"/>
          <p:cNvSpPr>
            <a:spLocks noGrp="1"/>
          </p:cNvSpPr>
          <p:nvPr>
            <p:ph type="title"/>
          </p:nvPr>
        </p:nvSpPr>
        <p:spPr>
          <a:xfrm>
            <a:off x="1676400" y="0"/>
            <a:ext cx="5638800" cy="1737360"/>
          </a:xfrm>
          <a:prstGeom prst="rect">
            <a:avLst/>
          </a:prstGeom>
        </p:spPr>
        <p:txBody>
          <a:bodyPr vert="horz" lIns="182880" tIns="45720" rIns="182880" bIns="45720" rtlCol="0" anchor="ctr">
            <a:noAutofit/>
          </a:bodyPr>
          <a:lstStyle/>
          <a:p>
            <a:r>
              <a:rPr lang="en-US"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8448" y="1984249"/>
            <a:ext cx="3657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sz="half" idx="10"/>
          </p:nvPr>
        </p:nvSpPr>
        <p:spPr>
          <a:xfrm>
            <a:off x="5029200" y="1981201"/>
            <a:ext cx="3657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8448" y="1984248"/>
            <a:ext cx="3657600" cy="639762"/>
          </a:xfrm>
        </p:spPr>
        <p:txBody>
          <a:bodyPr anchor="ctr" anchorCtr="0">
            <a:no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2667000"/>
            <a:ext cx="3657600" cy="32796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ext Placeholder 2"/>
          <p:cNvSpPr>
            <a:spLocks noGrp="1"/>
          </p:cNvSpPr>
          <p:nvPr>
            <p:ph type="body" idx="10"/>
          </p:nvPr>
        </p:nvSpPr>
        <p:spPr>
          <a:xfrm>
            <a:off x="5032248" y="1981200"/>
            <a:ext cx="3657600" cy="639762"/>
          </a:xfrm>
        </p:spPr>
        <p:txBody>
          <a:bodyPr anchor="ctr" anchorCtr="0">
            <a:no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half" idx="11"/>
          </p:nvPr>
        </p:nvSpPr>
        <p:spPr>
          <a:xfrm>
            <a:off x="5029200" y="2663952"/>
            <a:ext cx="3657600" cy="32796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981200"/>
            <a:ext cx="4251960" cy="3962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981200"/>
            <a:ext cx="3008313" cy="39624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Placeholder 1"/>
          <p:cNvSpPr>
            <a:spLocks noGrp="1"/>
          </p:cNvSpPr>
          <p:nvPr>
            <p:ph type="title"/>
          </p:nvPr>
        </p:nvSpPr>
        <p:spPr>
          <a:xfrm>
            <a:off x="1676400" y="0"/>
            <a:ext cx="5638800" cy="1737360"/>
          </a:xfrm>
          <a:prstGeom prst="rect">
            <a:avLst/>
          </a:prstGeom>
        </p:spPr>
        <p:txBody>
          <a:bodyPr vert="horz" lIns="182880" tIns="45720" rIns="182880" bIns="45720" rtlCol="0" anchor="ctr">
            <a:noAutofit/>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447800" y="2057400"/>
            <a:ext cx="7315200"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Title Placeholder 1"/>
          <p:cNvSpPr>
            <a:spLocks noGrp="1"/>
          </p:cNvSpPr>
          <p:nvPr>
            <p:ph type="title"/>
          </p:nvPr>
        </p:nvSpPr>
        <p:spPr>
          <a:xfrm>
            <a:off x="1676400" y="0"/>
            <a:ext cx="5638800" cy="1737360"/>
          </a:xfrm>
          <a:prstGeom prst="rect">
            <a:avLst/>
          </a:prstGeom>
        </p:spPr>
        <p:txBody>
          <a:bodyPr vert="horz" lIns="182880" tIns="45720" rIns="182880" bIns="45720" rtlCol="0" anchor="ctr">
            <a:noAutofit/>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7" name="Picture 6" descr="Loss Control Sidebar Art.jpg"/>
          <p:cNvPicPr>
            <a:picLocks noChangeAspect="1"/>
          </p:cNvPicPr>
          <p:nvPr/>
        </p:nvPicPr>
        <p:blipFill>
          <a:blip r:embed="rId2" cstate="print"/>
          <a:srcRect t="1667" b="24167"/>
          <a:stretch>
            <a:fillRect/>
          </a:stretch>
        </p:blipFill>
        <p:spPr>
          <a:xfrm>
            <a:off x="8161009" y="1771738"/>
            <a:ext cx="982991" cy="5086262"/>
          </a:xfrm>
          <a:prstGeom prst="rect">
            <a:avLst/>
          </a:prstGeom>
        </p:spPr>
      </p:pic>
      <p:sp>
        <p:nvSpPr>
          <p:cNvPr id="6" name="TextBox 5"/>
          <p:cNvSpPr txBox="1"/>
          <p:nvPr/>
        </p:nvSpPr>
        <p:spPr>
          <a:xfrm>
            <a:off x="1828800" y="325160"/>
            <a:ext cx="5410200" cy="1046440"/>
          </a:xfrm>
          <a:prstGeom prst="rect">
            <a:avLst/>
          </a:prstGeom>
          <a:noFill/>
        </p:spPr>
        <p:txBody>
          <a:bodyPr wrap="square" rtlCol="0" anchor="ctr" anchorCtr="0">
            <a:spAutoFit/>
          </a:bodyPr>
          <a:lstStyle/>
          <a:p>
            <a:pPr algn="ctr"/>
            <a:r>
              <a:rPr lang="en-US" sz="3200" b="1" dirty="0" smtClean="0"/>
              <a:t>Loss Control Division</a:t>
            </a:r>
          </a:p>
          <a:p>
            <a:pPr algn="ctr"/>
            <a:r>
              <a:rPr lang="en-US" sz="1500" dirty="0" smtClean="0"/>
              <a:t>of the Alabama Municipal Insurance Corporation</a:t>
            </a:r>
          </a:p>
          <a:p>
            <a:pPr algn="ctr"/>
            <a:r>
              <a:rPr lang="en-US" sz="1500" dirty="0" smtClean="0"/>
              <a:t>and the Municipal Workers Compensation Fund</a:t>
            </a:r>
            <a:endParaRPr lang="en-US" sz="1500" dirty="0"/>
          </a:p>
        </p:txBody>
      </p:sp>
      <p:sp>
        <p:nvSpPr>
          <p:cNvPr id="9" name="Rectangle 8"/>
          <p:cNvSpPr/>
          <p:nvPr/>
        </p:nvSpPr>
        <p:spPr>
          <a:xfrm>
            <a:off x="983456" y="6167438"/>
            <a:ext cx="717804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0"/>
          </p:nvPr>
        </p:nvSpPr>
        <p:spPr>
          <a:xfrm>
            <a:off x="1828800" y="2514600"/>
            <a:ext cx="5486400" cy="2743200"/>
          </a:xfrm>
        </p:spPr>
        <p:txBody>
          <a:bodyPr anchor="ctr" anchorCtr="0">
            <a:normAutofit/>
          </a:bodyPr>
          <a:lstStyle>
            <a:lvl1pPr algn="ctr">
              <a:buNone/>
              <a:defRPr sz="4400" b="1"/>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a:ln/>
        </p:spPr>
        <p:txBody>
          <a:bodyPr/>
          <a:lstStyle>
            <a:lvl1pPr>
              <a:defRPr/>
            </a:lvl1pPr>
          </a:lstStyle>
          <a:p>
            <a:pPr>
              <a:defRPr/>
            </a:pPr>
            <a:endParaRPr lang="en-US" dirty="0"/>
          </a:p>
        </p:txBody>
      </p:sp>
      <p:sp>
        <p:nvSpPr>
          <p:cNvPr id="3" name="Rectangle 3"/>
          <p:cNvSpPr>
            <a:spLocks noGrp="1" noChangeArrowheads="1"/>
          </p:cNvSpPr>
          <p:nvPr>
            <p:ph type="sldNum" sz="quarter" idx="11"/>
          </p:nvPr>
        </p:nvSpPr>
        <p:spPr>
          <a:xfrm>
            <a:off x="6553200" y="6248400"/>
            <a:ext cx="2133600" cy="476250"/>
          </a:xfrm>
          <a:prstGeom prst="rect">
            <a:avLst/>
          </a:prstGeom>
          <a:ln/>
        </p:spPr>
        <p:txBody>
          <a:bodyPr/>
          <a:lstStyle>
            <a:lvl1pPr>
              <a:defRPr/>
            </a:lvl1pPr>
          </a:lstStyle>
          <a:p>
            <a:pPr>
              <a:defRPr/>
            </a:pPr>
            <a:fld id="{BAB9E4F5-20FB-40A0-B5CB-9A7029A45174}" type="slidenum">
              <a:rPr lang="en-US"/>
              <a:pPr>
                <a:defRPr/>
              </a:pPr>
              <a:t>‹#›</a:t>
            </a:fld>
            <a:endParaRPr lang="en-US" dirty="0"/>
          </a:p>
        </p:txBody>
      </p:sp>
      <p:sp>
        <p:nvSpPr>
          <p:cNvPr id="4" name="Rectangle 14"/>
          <p:cNvSpPr>
            <a:spLocks noGrp="1" noChangeArrowheads="1"/>
          </p:cNvSpPr>
          <p:nvPr>
            <p:ph type="ftr" sz="quarter" idx="12"/>
          </p:nvPr>
        </p:nvSpPr>
        <p:spPr>
          <a:xfrm>
            <a:off x="3124200" y="6248400"/>
            <a:ext cx="2895600" cy="476250"/>
          </a:xfrm>
          <a:prstGeom prst="rect">
            <a:avLst/>
          </a:prstGeom>
          <a:ln/>
        </p:spPr>
        <p:txBody>
          <a:bodyPr/>
          <a:lstStyle>
            <a:lvl1pPr>
              <a:defRPr/>
            </a:lvl1pPr>
          </a:lstStyle>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l="10000" r="-25000"/>
          </a:stretch>
        </a:blipFill>
        <a:effectLst/>
      </p:bgPr>
    </p:bg>
    <p:spTree>
      <p:nvGrpSpPr>
        <p:cNvPr id="1" name=""/>
        <p:cNvGrpSpPr/>
        <p:nvPr/>
      </p:nvGrpSpPr>
      <p:grpSpPr>
        <a:xfrm>
          <a:off x="0" y="0"/>
          <a:ext cx="0" cy="0"/>
          <a:chOff x="0" y="0"/>
          <a:chExt cx="0" cy="0"/>
        </a:xfrm>
      </p:grpSpPr>
      <p:pic>
        <p:nvPicPr>
          <p:cNvPr id="8" name="Picture 7" descr="Loss Control Sidebar Art.jpg"/>
          <p:cNvPicPr>
            <a:picLocks noChangeAspect="1"/>
          </p:cNvPicPr>
          <p:nvPr/>
        </p:nvPicPr>
        <p:blipFill>
          <a:blip r:embed="rId11" cstate="print"/>
          <a:srcRect b="24167"/>
          <a:stretch>
            <a:fillRect/>
          </a:stretch>
        </p:blipFill>
        <p:spPr>
          <a:xfrm>
            <a:off x="0" y="1657394"/>
            <a:ext cx="982991" cy="5200606"/>
          </a:xfrm>
          <a:prstGeom prst="rect">
            <a:avLst/>
          </a:prstGeom>
        </p:spPr>
      </p:pic>
      <p:pic>
        <p:nvPicPr>
          <p:cNvPr id="7" name="Picture 6" descr="Loss Control Powerpoint Header Art.jpg"/>
          <p:cNvPicPr>
            <a:picLocks noChangeAspect="1"/>
          </p:cNvPicPr>
          <p:nvPr/>
        </p:nvPicPr>
        <p:blipFill>
          <a:blip r:embed="rId12" cstate="print"/>
          <a:srcRect b="29066"/>
          <a:stretch>
            <a:fillRect/>
          </a:stretch>
        </p:blipFill>
        <p:spPr>
          <a:xfrm>
            <a:off x="0" y="0"/>
            <a:ext cx="9144000" cy="1735635"/>
          </a:xfrm>
          <a:prstGeom prst="rect">
            <a:avLst/>
          </a:prstGeom>
        </p:spPr>
      </p:pic>
      <p:sp>
        <p:nvSpPr>
          <p:cNvPr id="2" name="Title Placeholder 1"/>
          <p:cNvSpPr>
            <a:spLocks noGrp="1"/>
          </p:cNvSpPr>
          <p:nvPr>
            <p:ph type="title"/>
          </p:nvPr>
        </p:nvSpPr>
        <p:spPr>
          <a:xfrm>
            <a:off x="1676400" y="0"/>
            <a:ext cx="5638800" cy="1737360"/>
          </a:xfrm>
          <a:prstGeom prst="rect">
            <a:avLst/>
          </a:prstGeom>
        </p:spPr>
        <p:txBody>
          <a:bodyPr vert="horz" lIns="182880" tIns="45720" rIns="18288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0" y="1981200"/>
            <a:ext cx="73914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p:nvSpPr>
        <p:spPr>
          <a:xfrm flipV="1">
            <a:off x="0" y="1730566"/>
            <a:ext cx="9144000" cy="45720"/>
          </a:xfrm>
          <a:prstGeom prst="rect">
            <a:avLst/>
          </a:prstGeom>
          <a:solidFill>
            <a:srgbClr val="990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83457" y="6172200"/>
            <a:ext cx="8160543" cy="685800"/>
          </a:xfrm>
          <a:prstGeom prst="rect">
            <a:avLst/>
          </a:prstGeom>
          <a:gradFill>
            <a:gsLst>
              <a:gs pos="0">
                <a:schemeClr val="bg1">
                  <a:lumMod val="50000"/>
                  <a:alpha val="5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83455" y="6167438"/>
            <a:ext cx="816054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0" y="6368534"/>
            <a:ext cx="9144000" cy="369332"/>
          </a:xfrm>
          <a:prstGeom prst="rect">
            <a:avLst/>
          </a:prstGeom>
          <a:noFill/>
        </p:spPr>
        <p:txBody>
          <a:bodyPr wrap="square" rtlCol="0" anchor="ctr" anchorCtr="0">
            <a:spAutoFit/>
          </a:bodyPr>
          <a:lstStyle/>
          <a:p>
            <a:pPr algn="ctr"/>
            <a:r>
              <a:rPr lang="en-US" sz="1800" b="0" baseline="0" dirty="0" smtClean="0"/>
              <a:t>Loss Control Division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5" r:id="rId7"/>
    <p:sldLayoutId id="2147483668" r:id="rId8"/>
  </p:sldLayoutIdLst>
  <p:txStyles>
    <p:titleStyle>
      <a:lvl1pPr algn="ctr" defTabSz="914400" rtl="0" eaLnBrk="1" latinLnBrk="0" hangingPunct="1">
        <a:spcBef>
          <a:spcPct val="0"/>
        </a:spcBef>
        <a:buNone/>
        <a:defRPr sz="3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990E5E"/>
        </a:buClr>
        <a:buSzPct val="100000"/>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529B"/>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990E5E"/>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529B"/>
        </a:buClr>
        <a:buSzPct val="90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Parks, Pools and The Public</a:t>
            </a:r>
            <a:br>
              <a:rPr lang="en-US" dirty="0" smtClean="0"/>
            </a:br>
            <a:r>
              <a:rPr lang="en-US" dirty="0" smtClean="0"/>
              <a:t>Reducing Your Liability</a:t>
            </a:r>
            <a:endParaRPr lang="en-US" dirty="0"/>
          </a:p>
        </p:txBody>
      </p:sp>
      <p:pic>
        <p:nvPicPr>
          <p:cNvPr id="6" name="Content Placeholder 5" descr="E:\IMAGES\SPORTS\WATER\DCX50005.JPG"/>
          <p:cNvPicPr>
            <a:picLocks noGrp="1" noChangeAspect="1" noChangeArrowheads="1"/>
          </p:cNvPicPr>
          <p:nvPr>
            <p:ph idx="1"/>
          </p:nvPr>
        </p:nvPicPr>
        <p:blipFill>
          <a:blip r:embed="rId3" cstate="print"/>
          <a:srcRect/>
          <a:stretch>
            <a:fillRect/>
          </a:stretch>
        </p:blipFill>
        <p:spPr bwMode="auto">
          <a:xfrm>
            <a:off x="990600" y="1752600"/>
            <a:ext cx="81534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Recreation Immunity Example</a:t>
            </a:r>
            <a:endParaRPr lang="en-US" dirty="0"/>
          </a:p>
        </p:txBody>
      </p:sp>
      <p:sp>
        <p:nvSpPr>
          <p:cNvPr id="3" name="Content Placeholder 2"/>
          <p:cNvSpPr>
            <a:spLocks noGrp="1"/>
          </p:cNvSpPr>
          <p:nvPr>
            <p:ph idx="1"/>
          </p:nvPr>
        </p:nvSpPr>
        <p:spPr/>
        <p:txBody>
          <a:bodyPr/>
          <a:lstStyle/>
          <a:p>
            <a:pPr>
              <a:buNone/>
            </a:pPr>
            <a:r>
              <a:rPr lang="en-US" i="1" dirty="0" smtClean="0"/>
              <a:t>   Edwards v. City of Birmingham</a:t>
            </a:r>
            <a:r>
              <a:rPr lang="en-US" dirty="0" smtClean="0"/>
              <a:t>,</a:t>
            </a:r>
          </a:p>
          <a:p>
            <a:pPr>
              <a:buNone/>
            </a:pPr>
            <a:r>
              <a:rPr lang="en-US" dirty="0" smtClean="0"/>
              <a:t>   (AL 1984), the plaintiff was injured while playing baseball at a city-owned park. Because he </a:t>
            </a:r>
            <a:r>
              <a:rPr lang="en-US" u="sng" dirty="0" smtClean="0"/>
              <a:t>did not pay an admission fee</a:t>
            </a:r>
            <a:r>
              <a:rPr lang="en-US" dirty="0" smtClean="0"/>
              <a:t>, the court found he was a licensee, and the city was not liable.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Admission Fees</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In </a:t>
            </a:r>
            <a:r>
              <a:rPr lang="en-US" i="1" dirty="0" smtClean="0"/>
              <a:t>Martin v. City of Gadsden</a:t>
            </a:r>
            <a:r>
              <a:rPr lang="en-US" dirty="0" smtClean="0"/>
              <a:t>,(AL 1991), the Alabama Supreme Court held that these liability limitations shield municipalities from liability even where an admission is charged, provided that the facility is not operated for profit. Thus, the key issue is whether the fee charged is sufficient for the municipality or board to make a profit. These sections merely require that the recreational facility operate on a noncommercial basis.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Example Case</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i="1" dirty="0" smtClean="0"/>
              <a:t>    Ex parte City of Geneva</a:t>
            </a:r>
            <a:r>
              <a:rPr lang="en-US" dirty="0" smtClean="0"/>
              <a:t>, (AL 1997), In </a:t>
            </a:r>
            <a:r>
              <a:rPr lang="en-US" i="1" dirty="0" smtClean="0"/>
              <a:t>City of Geneva</a:t>
            </a:r>
            <a:r>
              <a:rPr lang="en-US" dirty="0" smtClean="0"/>
              <a:t>, the city placed a one-foot high fence around the entrance of the park to allow pedestrians to enter while keeping vehicles out of the park. There was also at the entrance a walk area a few feet wide between the post and another fence that allowed pedestrians to go around the cable.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Example Case</a:t>
            </a:r>
            <a:endParaRPr lang="en-US" i="1"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    An 11-year-old girl broke her leg when she failed to step over the cable after dark. When the cable was first installed, the city attached a caution sign and white cloth strips to it, but there was some evidence suggesting that warning devices might not have been affixed to the cable when the accident in this case occurred. The trial court awarded the plaintiff $20,000 and the Court of Civil Appeals upheld the verdict.</a:t>
            </a:r>
          </a:p>
          <a:p>
            <a:pPr>
              <a:buNone/>
            </a:pPr>
            <a:r>
              <a:rPr lang="en-US" dirty="0" smtClean="0"/>
              <a:t> </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 of Recreational Immunity</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The Alabama Supreme Court reversed the decision. The court held that the plaintiff failed to present substantial evidence that the danger presented by the cable was not apparent, and in order to hold the municipality liable for an injury to a licensee, the danger had to be unavoidable by a person using reasonable skill and care, known to the municipality, which then failed to warn about the danger. </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News </a:t>
            </a:r>
            <a:r>
              <a:rPr lang="en-US" i="1" dirty="0" smtClean="0"/>
              <a:t>vs </a:t>
            </a:r>
            <a:r>
              <a:rPr lang="en-US" dirty="0" smtClean="0"/>
              <a:t>Bad News</a:t>
            </a:r>
            <a:endParaRPr lang="en-US" dirty="0"/>
          </a:p>
        </p:txBody>
      </p:sp>
      <p:sp>
        <p:nvSpPr>
          <p:cNvPr id="3" name="Content Placeholder 2"/>
          <p:cNvSpPr>
            <a:spLocks noGrp="1"/>
          </p:cNvSpPr>
          <p:nvPr>
            <p:ph idx="1"/>
          </p:nvPr>
        </p:nvSpPr>
        <p:spPr/>
        <p:txBody>
          <a:bodyPr>
            <a:normAutofit lnSpcReduction="10000"/>
          </a:bodyPr>
          <a:lstStyle/>
          <a:p>
            <a:pPr>
              <a:buNone/>
            </a:pPr>
            <a:endParaRPr lang="en-US" sz="3400" dirty="0" smtClean="0"/>
          </a:p>
          <a:p>
            <a:pPr>
              <a:buNone/>
            </a:pPr>
            <a:r>
              <a:rPr lang="en-US" sz="3400" dirty="0" smtClean="0"/>
              <a:t>The Good News is that the Recreational Use Statute is strong</a:t>
            </a:r>
            <a:r>
              <a:rPr lang="en-US" dirty="0" smtClean="0"/>
              <a:t>.</a:t>
            </a:r>
          </a:p>
          <a:p>
            <a:pPr>
              <a:buNone/>
            </a:pPr>
            <a:endParaRPr lang="en-US" sz="3400" dirty="0" smtClean="0"/>
          </a:p>
          <a:p>
            <a:pPr>
              <a:buNone/>
            </a:pPr>
            <a:r>
              <a:rPr lang="en-US" sz="3400" dirty="0" smtClean="0"/>
              <a:t>The Bad…</a:t>
            </a:r>
          </a:p>
          <a:p>
            <a:pPr>
              <a:buNone/>
            </a:pPr>
            <a:r>
              <a:rPr lang="en-US" dirty="0" smtClean="0"/>
              <a:t>   Loss Control doesn’t want you to rely on the statute.</a:t>
            </a:r>
          </a:p>
          <a:p>
            <a:pPr>
              <a:buNone/>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Does Loss Control Look for?</a:t>
            </a:r>
            <a:endParaRPr lang="en-US" dirty="0"/>
          </a:p>
        </p:txBody>
      </p:sp>
      <p:pic>
        <p:nvPicPr>
          <p:cNvPr id="9" name="Content Placeholder 8" descr="4.png"/>
          <p:cNvPicPr>
            <a:picLocks noGrp="1" noChangeAspect="1"/>
          </p:cNvPicPr>
          <p:nvPr>
            <p:ph sz="half" idx="1"/>
          </p:nvPr>
        </p:nvPicPr>
        <p:blipFill>
          <a:blip r:embed="rId2" cstate="print"/>
          <a:stretch>
            <a:fillRect/>
          </a:stretch>
        </p:blipFill>
        <p:spPr>
          <a:xfrm>
            <a:off x="990600" y="1752600"/>
            <a:ext cx="3962400" cy="4516967"/>
          </a:xfrm>
        </p:spPr>
      </p:pic>
      <p:pic>
        <p:nvPicPr>
          <p:cNvPr id="10" name="Content Placeholder 9" descr="6.png"/>
          <p:cNvPicPr>
            <a:picLocks noGrp="1" noChangeAspect="1"/>
          </p:cNvPicPr>
          <p:nvPr>
            <p:ph sz="half" idx="10"/>
          </p:nvPr>
        </p:nvPicPr>
        <p:blipFill>
          <a:blip r:embed="rId3" cstate="print"/>
          <a:stretch>
            <a:fillRect/>
          </a:stretch>
        </p:blipFill>
        <p:spPr>
          <a:xfrm>
            <a:off x="5257799" y="1752600"/>
            <a:ext cx="3886201" cy="44958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3.png"/>
          <p:cNvPicPr>
            <a:picLocks noGrp="1" noChangeAspect="1"/>
          </p:cNvPicPr>
          <p:nvPr>
            <p:ph type="pic" idx="1"/>
          </p:nvPr>
        </p:nvPicPr>
        <p:blipFill>
          <a:blip r:embed="rId2" cstate="print"/>
          <a:srcRect t="30078" b="30078"/>
          <a:stretch>
            <a:fillRect/>
          </a:stretch>
        </p:blipFill>
        <p:spPr>
          <a:xfrm>
            <a:off x="1219200" y="1828800"/>
            <a:ext cx="7315200" cy="4114800"/>
          </a:xfrm>
        </p:spPr>
      </p:pic>
      <p:sp>
        <p:nvSpPr>
          <p:cNvPr id="4" name="Title 3"/>
          <p:cNvSpPr>
            <a:spLocks noGrp="1"/>
          </p:cNvSpPr>
          <p:nvPr>
            <p:ph type="title"/>
          </p:nvPr>
        </p:nvSpPr>
        <p:spPr/>
        <p:txBody>
          <a:bodyPr/>
          <a:lstStyle/>
          <a:p>
            <a:r>
              <a:rPr lang="en-US" dirty="0" smtClean="0"/>
              <a:t>What Does Loss Control Look for?</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itle 2"/>
          <p:cNvSpPr>
            <a:spLocks noGrp="1"/>
          </p:cNvSpPr>
          <p:nvPr>
            <p:ph type="title"/>
          </p:nvPr>
        </p:nvSpPr>
        <p:spPr/>
        <p:txBody>
          <a:bodyPr/>
          <a:lstStyle/>
          <a:p>
            <a:r>
              <a:rPr lang="en-US" dirty="0" smtClean="0"/>
              <a:t>Electrical Panels</a:t>
            </a:r>
            <a:endParaRPr lang="en-US" dirty="0"/>
          </a:p>
        </p:txBody>
      </p:sp>
      <p:pic>
        <p:nvPicPr>
          <p:cNvPr id="5122" name="Picture 2" descr="C:\Users\wills\Pictures\Visit Photos\Clanton\2008\000_0142.jpg"/>
          <p:cNvPicPr>
            <a:picLocks noChangeAspect="1" noChangeArrowheads="1"/>
          </p:cNvPicPr>
          <p:nvPr/>
        </p:nvPicPr>
        <p:blipFill>
          <a:blip r:embed="rId3" cstate="print"/>
          <a:srcRect/>
          <a:stretch>
            <a:fillRect/>
          </a:stretch>
        </p:blipFill>
        <p:spPr bwMode="auto">
          <a:xfrm>
            <a:off x="1447800" y="1752600"/>
            <a:ext cx="7467600" cy="44196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1.JPG"/>
          <p:cNvPicPr>
            <a:picLocks noGrp="1" noChangeAspect="1"/>
          </p:cNvPicPr>
          <p:nvPr>
            <p:ph type="pic" idx="1"/>
          </p:nvPr>
        </p:nvPicPr>
        <p:blipFill>
          <a:blip r:embed="rId2" cstate="print"/>
          <a:srcRect t="30078" b="30078"/>
          <a:stretch>
            <a:fillRect/>
          </a:stretch>
        </p:blipFill>
        <p:spPr>
          <a:xfrm>
            <a:off x="990600" y="1752600"/>
            <a:ext cx="8153400" cy="4495800"/>
          </a:xfrm>
        </p:spPr>
      </p:pic>
      <p:sp>
        <p:nvSpPr>
          <p:cNvPr id="5" name="Title 4"/>
          <p:cNvSpPr>
            <a:spLocks noGrp="1"/>
          </p:cNvSpPr>
          <p:nvPr>
            <p:ph type="title"/>
          </p:nvPr>
        </p:nvSpPr>
        <p:spPr/>
        <p:txBody>
          <a:bodyPr/>
          <a:lstStyle/>
          <a:p>
            <a:r>
              <a:rPr lang="en-US" dirty="0" smtClean="0"/>
              <a:t>Electrical Panels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Parks, Pools and The Public</a:t>
            </a:r>
            <a:br>
              <a:rPr lang="en-US" dirty="0" smtClean="0"/>
            </a:br>
            <a:r>
              <a:rPr lang="en-US" dirty="0" smtClean="0"/>
              <a:t>Reducing Your Liability</a:t>
            </a:r>
            <a:endParaRPr lang="en-US" dirty="0"/>
          </a:p>
        </p:txBody>
      </p:sp>
      <p:sp>
        <p:nvSpPr>
          <p:cNvPr id="4" name="Subtitle 3"/>
          <p:cNvSpPr>
            <a:spLocks noGrp="1"/>
          </p:cNvSpPr>
          <p:nvPr>
            <p:ph type="subTitle" idx="1"/>
          </p:nvPr>
        </p:nvSpPr>
        <p:spPr/>
        <p:txBody>
          <a:bodyPr>
            <a:normAutofit/>
          </a:bodyPr>
          <a:lstStyle/>
          <a:p>
            <a:pPr algn="l"/>
            <a:r>
              <a:rPr lang="en-US" dirty="0" smtClean="0">
                <a:solidFill>
                  <a:schemeClr val="tx1"/>
                </a:solidFill>
              </a:rPr>
              <a:t>Today, the municipal recreational role has expanded to include swimming pools, golf courses, walking trails, equestrian trails, ball fields, tennis courts, skateboard parks – almost any activity citizens participate in for enjoyment.</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itle 2"/>
          <p:cNvSpPr>
            <a:spLocks noGrp="1"/>
          </p:cNvSpPr>
          <p:nvPr>
            <p:ph type="title"/>
          </p:nvPr>
        </p:nvSpPr>
        <p:spPr/>
        <p:txBody>
          <a:bodyPr/>
          <a:lstStyle/>
          <a:p>
            <a:r>
              <a:rPr lang="en-US" dirty="0" smtClean="0"/>
              <a:t>Electrical </a:t>
            </a:r>
            <a:endParaRPr lang="en-US" dirty="0"/>
          </a:p>
        </p:txBody>
      </p:sp>
      <p:pic>
        <p:nvPicPr>
          <p:cNvPr id="1026" name="Picture 2" descr="C:\Users\wills\Pictures\Visit Photos\Sweet Water\100_1779.jpg"/>
          <p:cNvPicPr>
            <a:picLocks noChangeAspect="1" noChangeArrowheads="1"/>
          </p:cNvPicPr>
          <p:nvPr/>
        </p:nvPicPr>
        <p:blipFill>
          <a:blip r:embed="rId3" cstate="print"/>
          <a:srcRect/>
          <a:stretch>
            <a:fillRect/>
          </a:stretch>
        </p:blipFill>
        <p:spPr bwMode="auto">
          <a:xfrm>
            <a:off x="990600" y="1752600"/>
            <a:ext cx="8153400" cy="44196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4.png"/>
          <p:cNvPicPr>
            <a:picLocks noGrp="1" noChangeAspect="1"/>
          </p:cNvPicPr>
          <p:nvPr>
            <p:ph type="pic" idx="1"/>
          </p:nvPr>
        </p:nvPicPr>
        <p:blipFill>
          <a:blip r:embed="rId3" cstate="print"/>
          <a:srcRect t="30078" b="30078"/>
          <a:stretch>
            <a:fillRect/>
          </a:stretch>
        </p:blipFill>
        <p:spPr/>
      </p:pic>
      <p:sp>
        <p:nvSpPr>
          <p:cNvPr id="3" name="Title 2"/>
          <p:cNvSpPr>
            <a:spLocks noGrp="1"/>
          </p:cNvSpPr>
          <p:nvPr>
            <p:ph type="title"/>
          </p:nvPr>
        </p:nvSpPr>
        <p:spPr/>
        <p:txBody>
          <a:bodyPr/>
          <a:lstStyle/>
          <a:p>
            <a:r>
              <a:rPr lang="en-US" dirty="0" smtClean="0"/>
              <a:t>Bleacher Safety</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00_3719.JPG"/>
          <p:cNvPicPr>
            <a:picLocks noGrp="1" noChangeAspect="1"/>
          </p:cNvPicPr>
          <p:nvPr>
            <p:ph type="pic" idx="1"/>
          </p:nvPr>
        </p:nvPicPr>
        <p:blipFill>
          <a:blip r:embed="rId2" cstate="print"/>
          <a:srcRect t="14583" b="14583"/>
          <a:stretch>
            <a:fillRect/>
          </a:stretch>
        </p:blipFill>
        <p:spPr>
          <a:xfrm>
            <a:off x="990600" y="1752600"/>
            <a:ext cx="8153400" cy="4419600"/>
          </a:xfrm>
        </p:spPr>
      </p:pic>
      <p:sp>
        <p:nvSpPr>
          <p:cNvPr id="3" name="Title 2"/>
          <p:cNvSpPr>
            <a:spLocks noGrp="1"/>
          </p:cNvSpPr>
          <p:nvPr>
            <p:ph type="title"/>
          </p:nvPr>
        </p:nvSpPr>
        <p:spPr/>
        <p:txBody>
          <a:bodyPr/>
          <a:lstStyle/>
          <a:p>
            <a:r>
              <a:rPr lang="en-US" dirty="0" smtClean="0"/>
              <a:t>Bleacher Safety</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Standard Bleachers</a:t>
            </a:r>
            <a:endParaRPr lang="en-US" dirty="0"/>
          </a:p>
        </p:txBody>
      </p:sp>
      <p:pic>
        <p:nvPicPr>
          <p:cNvPr id="10" name="Picture Placeholder 9" descr="100_2189.jpg"/>
          <p:cNvPicPr>
            <a:picLocks noGrp="1" noChangeAspect="1"/>
          </p:cNvPicPr>
          <p:nvPr>
            <p:ph type="pic" idx="1"/>
          </p:nvPr>
        </p:nvPicPr>
        <p:blipFill>
          <a:blip r:embed="rId2" cstate="print"/>
          <a:srcRect t="10176" b="10176"/>
          <a:stretch>
            <a:fillRect/>
          </a:stretch>
        </p:blip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00_3744.JPG"/>
          <p:cNvPicPr>
            <a:picLocks noGrp="1" noChangeAspect="1"/>
          </p:cNvPicPr>
          <p:nvPr>
            <p:ph type="pic" idx="1"/>
          </p:nvPr>
        </p:nvPicPr>
        <p:blipFill>
          <a:blip r:embed="rId3" cstate="print"/>
          <a:srcRect t="14583" b="14583"/>
          <a:stretch>
            <a:fillRect/>
          </a:stretch>
        </p:blipFill>
        <p:spPr>
          <a:xfrm>
            <a:off x="990600" y="1752600"/>
            <a:ext cx="8153400" cy="4495800"/>
          </a:xfrm>
        </p:spPr>
      </p:pic>
      <p:sp>
        <p:nvSpPr>
          <p:cNvPr id="18" name="Title 17"/>
          <p:cNvSpPr>
            <a:spLocks noGrp="1"/>
          </p:cNvSpPr>
          <p:nvPr>
            <p:ph type="title"/>
          </p:nvPr>
        </p:nvSpPr>
        <p:spPr/>
        <p:txBody>
          <a:bodyPr/>
          <a:lstStyle/>
          <a:p>
            <a:r>
              <a:rPr lang="en-US" dirty="0" smtClean="0"/>
              <a:t>Bleacher Accident</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Bleacher Safety</a:t>
            </a:r>
            <a:endParaRPr lang="en-US" dirty="0"/>
          </a:p>
        </p:txBody>
      </p:sp>
      <p:sp>
        <p:nvSpPr>
          <p:cNvPr id="7" name="Content Placeholder 6"/>
          <p:cNvSpPr>
            <a:spLocks noGrp="1"/>
          </p:cNvSpPr>
          <p:nvPr>
            <p:ph idx="1"/>
          </p:nvPr>
        </p:nvSpPr>
        <p:spPr/>
        <p:txBody>
          <a:bodyPr>
            <a:normAutofit fontScale="85000" lnSpcReduction="10000"/>
          </a:bodyPr>
          <a:lstStyle/>
          <a:p>
            <a:r>
              <a:rPr lang="en-US" dirty="0" smtClean="0"/>
              <a:t>Guardrails should be present on the backs and portions of the open ends of bleachers where the footboard, seat board, or aisle is 30 inches or more above the floor or ground.</a:t>
            </a:r>
          </a:p>
          <a:p>
            <a:r>
              <a:rPr lang="en-US" dirty="0" smtClean="0"/>
              <a:t>The top surface of the guardrail should be at least 42 inches.</a:t>
            </a:r>
          </a:p>
          <a:p>
            <a:r>
              <a:rPr lang="en-US" dirty="0" smtClean="0"/>
              <a:t> Any opening between components of the guardrail or under the guardrail should prevent passage of a 4-inch sphere.</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Bleacher Safety</a:t>
            </a:r>
            <a:endParaRPr lang="en-US" dirty="0"/>
          </a:p>
        </p:txBody>
      </p:sp>
      <p:sp>
        <p:nvSpPr>
          <p:cNvPr id="3" name="Content Placeholder 2"/>
          <p:cNvSpPr>
            <a:spLocks noGrp="1"/>
          </p:cNvSpPr>
          <p:nvPr>
            <p:ph idx="1"/>
          </p:nvPr>
        </p:nvSpPr>
        <p:spPr/>
        <p:txBody>
          <a:bodyPr>
            <a:normAutofit lnSpcReduction="10000"/>
          </a:bodyPr>
          <a:lstStyle/>
          <a:p>
            <a:r>
              <a:rPr lang="en-US" dirty="0" smtClean="0"/>
              <a:t>Bleachers should be thoroughly inspected at least and problems corrected immediately.</a:t>
            </a:r>
          </a:p>
          <a:p>
            <a:pPr lvl="0"/>
            <a:r>
              <a:rPr lang="en-US" dirty="0" smtClean="0"/>
              <a:t>All inspections documented and records should be retained.</a:t>
            </a:r>
          </a:p>
          <a:p>
            <a:pPr lvl="0"/>
            <a:r>
              <a:rPr lang="en-US" dirty="0" smtClean="0"/>
              <a:t>Bleachers with the top row nominally 30 inches above the ground may be exempt.</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itle 2"/>
          <p:cNvSpPr>
            <a:spLocks noGrp="1"/>
          </p:cNvSpPr>
          <p:nvPr>
            <p:ph type="title"/>
          </p:nvPr>
        </p:nvSpPr>
        <p:spPr/>
        <p:txBody>
          <a:bodyPr/>
          <a:lstStyle/>
          <a:p>
            <a:r>
              <a:rPr lang="en-US" dirty="0" smtClean="0"/>
              <a:t>Concession Stands</a:t>
            </a:r>
            <a:endParaRPr lang="en-US" dirty="0"/>
          </a:p>
        </p:txBody>
      </p:sp>
      <p:pic>
        <p:nvPicPr>
          <p:cNvPr id="4" name="Picture Placeholder 3" descr="4.png"/>
          <p:cNvPicPr>
            <a:picLocks noChangeAspect="1"/>
          </p:cNvPicPr>
          <p:nvPr/>
        </p:nvPicPr>
        <p:blipFill>
          <a:blip r:embed="rId3" cstate="print"/>
          <a:srcRect t="30078" b="30078"/>
          <a:stretch>
            <a:fillRect/>
          </a:stretch>
        </p:blipFill>
        <p:spPr>
          <a:xfrm>
            <a:off x="990600" y="1752600"/>
            <a:ext cx="8077200" cy="44196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Playground Inspection</a:t>
            </a:r>
            <a:endParaRPr lang="en-US" dirty="0"/>
          </a:p>
        </p:txBody>
      </p:sp>
      <p:pic>
        <p:nvPicPr>
          <p:cNvPr id="5" name="Picture 2" descr="C:\Users\wills\Desktop\2014 PPT\2.png"/>
          <p:cNvPicPr>
            <a:picLocks noGrp="1" noChangeAspect="1" noChangeArrowheads="1"/>
          </p:cNvPicPr>
          <p:nvPr>
            <p:ph type="pic" idx="1"/>
          </p:nvPr>
        </p:nvPicPr>
        <p:blipFill>
          <a:blip r:embed="rId3" cstate="print"/>
          <a:srcRect t="30078" b="30078"/>
          <a:stretch>
            <a:fillRect/>
          </a:stretch>
        </p:blipFill>
        <p:spPr bwMode="auto">
          <a:xfrm>
            <a:off x="914400" y="1676400"/>
            <a:ext cx="8229600" cy="51816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Playground Inspection and Maintenance</a:t>
            </a:r>
            <a:endParaRPr lang="en-US" dirty="0"/>
          </a:p>
        </p:txBody>
      </p:sp>
      <p:sp>
        <p:nvSpPr>
          <p:cNvPr id="3" name="Content Placeholder 2"/>
          <p:cNvSpPr>
            <a:spLocks noGrp="1"/>
          </p:cNvSpPr>
          <p:nvPr>
            <p:ph idx="1"/>
          </p:nvPr>
        </p:nvSpPr>
        <p:spPr/>
        <p:txBody>
          <a:bodyPr>
            <a:normAutofit/>
          </a:bodyPr>
          <a:lstStyle/>
          <a:p>
            <a:r>
              <a:rPr lang="en-US" dirty="0" smtClean="0"/>
              <a:t>The safety of playground equipment depends on good inspection and maintenance.</a:t>
            </a:r>
          </a:p>
          <a:p>
            <a:r>
              <a:rPr lang="en-US" dirty="0" smtClean="0"/>
              <a:t>Inspection and  maintenance schedule should be developed based on actual playground use.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dirty="0" smtClean="0">
                <a:latin typeface="Franklin Gothic Demi Cond" panose="020B0706030402020204" pitchFamily="34" charset="0"/>
              </a:rPr>
              <a:t>RECREATIONAL USE STATUTE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marL="0" indent="0" algn="ctr">
              <a:buNone/>
            </a:pPr>
            <a:r>
              <a:rPr lang="en-US" sz="2800" dirty="0" smtClean="0">
                <a:latin typeface="Franklin Gothic Demi Cond" panose="020B0706030402020204" pitchFamily="34" charset="0"/>
              </a:rPr>
              <a:t>ARTICLE 1 (§§ 35-15-1 THROUGH 5)</a:t>
            </a:r>
          </a:p>
          <a:p>
            <a:pPr marL="0" indent="0" algn="ctr">
              <a:buNone/>
            </a:pPr>
            <a:r>
              <a:rPr lang="en-US" sz="2400" dirty="0" smtClean="0"/>
              <a:t>Defines and limits the duties of an owner of </a:t>
            </a:r>
          </a:p>
          <a:p>
            <a:pPr marL="0" indent="0" algn="ctr">
              <a:buNone/>
            </a:pPr>
            <a:r>
              <a:rPr lang="en-US" sz="2400" u="sng" dirty="0" smtClean="0"/>
              <a:t>recreational land </a:t>
            </a:r>
            <a:r>
              <a:rPr lang="en-US" sz="2400" dirty="0" smtClean="0"/>
              <a:t>in relation to a person using </a:t>
            </a:r>
          </a:p>
          <a:p>
            <a:pPr marL="0" indent="0" algn="ctr">
              <a:buNone/>
            </a:pPr>
            <a:r>
              <a:rPr lang="en-US" sz="2400" dirty="0" smtClean="0"/>
              <a:t>the land for recreational purposes. </a:t>
            </a:r>
          </a:p>
          <a:p>
            <a:pPr marL="457200" lvl="1" indent="0">
              <a:buNone/>
            </a:pPr>
            <a:endParaRPr lang="en-US" sz="3200" dirty="0" smtClean="0">
              <a:latin typeface="Franklin Gothic Demi Cond" panose="020B0706030402020204" pitchFamily="34" charset="0"/>
            </a:endParaRPr>
          </a:p>
          <a:p>
            <a:pPr marL="457200" lvl="1" indent="0" algn="ctr">
              <a:buNone/>
            </a:pPr>
            <a:r>
              <a:rPr lang="en-US" dirty="0" smtClean="0">
                <a:latin typeface="Franklin Gothic Demi Cond" panose="020B0706030402020204" pitchFamily="34" charset="0"/>
              </a:rPr>
              <a:t>ARTICLE 2 (§§ 35-15-20 THROUGH 28)         </a:t>
            </a:r>
            <a:r>
              <a:rPr lang="en-US" sz="2400" dirty="0" smtClean="0"/>
              <a:t>Defines and limits the duties of owners of </a:t>
            </a:r>
            <a:r>
              <a:rPr lang="en-US" sz="2400" u="sng" dirty="0" smtClean="0"/>
              <a:t>noncommercial public </a:t>
            </a:r>
            <a:r>
              <a:rPr lang="en-US" sz="2400" dirty="0" smtClean="0"/>
              <a:t>recreational land</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Playground Inspection</a:t>
            </a:r>
            <a:endParaRPr lang="en-US" dirty="0"/>
          </a:p>
        </p:txBody>
      </p:sp>
      <p:sp>
        <p:nvSpPr>
          <p:cNvPr id="3" name="Content Placeholder 2"/>
          <p:cNvSpPr>
            <a:spLocks noGrp="1"/>
          </p:cNvSpPr>
          <p:nvPr>
            <p:ph idx="1"/>
          </p:nvPr>
        </p:nvSpPr>
        <p:spPr/>
        <p:txBody>
          <a:bodyPr>
            <a:normAutofit/>
          </a:bodyPr>
          <a:lstStyle/>
          <a:p>
            <a:pPr>
              <a:buNone/>
            </a:pPr>
            <a:r>
              <a:rPr lang="en-US" dirty="0" smtClean="0"/>
              <a:t>    All playground areas and equipment should be inspected for excessive wear, deterioration, and any potential hazards, such as</a:t>
            </a:r>
          </a:p>
          <a:p>
            <a:r>
              <a:rPr lang="en-US" dirty="0" smtClean="0"/>
              <a:t>Broken equipment, loose bolts, missing end caps, cracks, etc.</a:t>
            </a:r>
          </a:p>
          <a:p>
            <a:r>
              <a:rPr lang="en-US" dirty="0" smtClean="0"/>
              <a:t>Broken glass &amp; other hazards.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Playground Hazards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Cracks in plastics</a:t>
            </a:r>
          </a:p>
          <a:p>
            <a:r>
              <a:rPr lang="en-US" dirty="0" smtClean="0"/>
              <a:t>Loose anchoring</a:t>
            </a:r>
          </a:p>
          <a:p>
            <a:r>
              <a:rPr lang="en-US" dirty="0" smtClean="0"/>
              <a:t>Hazardous or dangerous debris</a:t>
            </a:r>
          </a:p>
          <a:p>
            <a:r>
              <a:rPr lang="en-US" dirty="0" smtClean="0"/>
              <a:t>User modifications (such as ropes tied to parts or equipment rearranged)</a:t>
            </a:r>
          </a:p>
          <a:p>
            <a:r>
              <a:rPr lang="en-US" dirty="0" smtClean="0"/>
              <a:t>Vandalism</a:t>
            </a:r>
          </a:p>
          <a:p>
            <a:r>
              <a:rPr lang="en-US" dirty="0" smtClean="0"/>
              <a:t>Worn, loose, damaged, or missing parts</a:t>
            </a:r>
          </a:p>
          <a:p>
            <a:r>
              <a:rPr lang="en-US" dirty="0" smtClean="0"/>
              <a:t>Wood splitting</a:t>
            </a:r>
          </a:p>
          <a:p>
            <a:r>
              <a:rPr lang="en-US" dirty="0" smtClean="0"/>
              <a:t>Rusted or corroded metals</a:t>
            </a:r>
          </a:p>
          <a:p>
            <a:r>
              <a:rPr lang="en-US" dirty="0" smtClean="0"/>
              <a:t>Rot</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Playground Inspection</a:t>
            </a:r>
            <a:endParaRPr lang="en-US" dirty="0"/>
          </a:p>
        </p:txBody>
      </p:sp>
      <p:pic>
        <p:nvPicPr>
          <p:cNvPr id="5" name="Content Placeholder 4" descr="000_0228.jpg"/>
          <p:cNvPicPr>
            <a:picLocks noGrp="1" noChangeAspect="1"/>
          </p:cNvPicPr>
          <p:nvPr>
            <p:ph sz="half" idx="1"/>
          </p:nvPr>
        </p:nvPicPr>
        <p:blipFill>
          <a:blip r:embed="rId3" cstate="print"/>
          <a:stretch>
            <a:fillRect/>
          </a:stretch>
        </p:blipFill>
        <p:spPr>
          <a:xfrm>
            <a:off x="990600" y="1981201"/>
            <a:ext cx="3965575" cy="3886200"/>
          </a:xfrm>
        </p:spPr>
      </p:pic>
      <p:pic>
        <p:nvPicPr>
          <p:cNvPr id="6" name="Content Placeholder 5" descr="SAM_0400.JPG"/>
          <p:cNvPicPr>
            <a:picLocks noGrp="1" noChangeAspect="1"/>
          </p:cNvPicPr>
          <p:nvPr>
            <p:ph sz="half" idx="10"/>
          </p:nvPr>
        </p:nvPicPr>
        <p:blipFill>
          <a:blip r:embed="rId4" cstate="print"/>
          <a:stretch>
            <a:fillRect/>
          </a:stretch>
        </p:blipFill>
        <p:spPr>
          <a:xfrm>
            <a:off x="5029200" y="1981200"/>
            <a:ext cx="3657600" cy="38862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Playground Inspection</a:t>
            </a:r>
            <a:endParaRPr lang="en-US" dirty="0"/>
          </a:p>
        </p:txBody>
      </p:sp>
      <p:pic>
        <p:nvPicPr>
          <p:cNvPr id="5" name="Content Placeholder 4" descr="100_3142.JPG"/>
          <p:cNvPicPr>
            <a:picLocks noGrp="1" noChangeAspect="1"/>
          </p:cNvPicPr>
          <p:nvPr>
            <p:ph sz="half" idx="1"/>
          </p:nvPr>
        </p:nvPicPr>
        <p:blipFill>
          <a:blip r:embed="rId3" cstate="print"/>
          <a:stretch>
            <a:fillRect/>
          </a:stretch>
        </p:blipFill>
        <p:spPr>
          <a:xfrm>
            <a:off x="1143000" y="2057400"/>
            <a:ext cx="3736975" cy="3810000"/>
          </a:xfrm>
        </p:spPr>
      </p:pic>
      <p:pic>
        <p:nvPicPr>
          <p:cNvPr id="6" name="Content Placeholder 5" descr="100_2703.JPG"/>
          <p:cNvPicPr>
            <a:picLocks noGrp="1" noChangeAspect="1"/>
          </p:cNvPicPr>
          <p:nvPr>
            <p:ph sz="half" idx="10"/>
          </p:nvPr>
        </p:nvPicPr>
        <p:blipFill>
          <a:blip r:embed="rId4" cstate="print"/>
          <a:stretch>
            <a:fillRect/>
          </a:stretch>
        </p:blipFill>
        <p:spPr>
          <a:xfrm>
            <a:off x="5029200" y="2057400"/>
            <a:ext cx="3886200" cy="3810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10"/>
          </p:nvPr>
        </p:nvSpPr>
        <p:spPr/>
        <p:txBody>
          <a:bodyPr/>
          <a:lstStyle/>
          <a:p>
            <a:endParaRPr lang="en-US" dirty="0"/>
          </a:p>
        </p:txBody>
      </p:sp>
      <p:pic>
        <p:nvPicPr>
          <p:cNvPr id="2050" name="Picture 2" descr="C:\Users\wills\Pictures\Visit Photos\Dora\2012\IMG_001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Playground Inspection</a:t>
            </a:r>
            <a:endParaRPr lang="en-US" dirty="0"/>
          </a:p>
        </p:txBody>
      </p:sp>
      <p:pic>
        <p:nvPicPr>
          <p:cNvPr id="9" name="Content Placeholder 8" descr="100_2266.jpg"/>
          <p:cNvPicPr>
            <a:picLocks noGrp="1" noChangeAspect="1"/>
          </p:cNvPicPr>
          <p:nvPr>
            <p:ph sz="half" idx="1"/>
          </p:nvPr>
        </p:nvPicPr>
        <p:blipFill>
          <a:blip r:embed="rId3" cstate="print"/>
          <a:stretch>
            <a:fillRect/>
          </a:stretch>
        </p:blipFill>
        <p:spPr>
          <a:xfrm>
            <a:off x="990601" y="1905000"/>
            <a:ext cx="3965574" cy="3280371"/>
          </a:xfrm>
        </p:spPr>
      </p:pic>
      <p:pic>
        <p:nvPicPr>
          <p:cNvPr id="18" name="Content Placeholder 17" descr="100_2677.JPG"/>
          <p:cNvPicPr>
            <a:picLocks noGrp="1" noChangeAspect="1"/>
          </p:cNvPicPr>
          <p:nvPr>
            <p:ph sz="half" idx="10"/>
          </p:nvPr>
        </p:nvPicPr>
        <p:blipFill>
          <a:blip r:embed="rId4" cstate="print"/>
          <a:stretch>
            <a:fillRect/>
          </a:stretch>
        </p:blipFill>
        <p:spPr>
          <a:xfrm>
            <a:off x="5029199" y="1905001"/>
            <a:ext cx="4114801" cy="32766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00_2614.JPG"/>
          <p:cNvPicPr>
            <a:picLocks noGrp="1" noChangeAspect="1"/>
          </p:cNvPicPr>
          <p:nvPr>
            <p:ph idx="1"/>
          </p:nvPr>
        </p:nvPicPr>
        <p:blipFill>
          <a:blip r:embed="rId3" cstate="print"/>
          <a:stretch>
            <a:fillRect/>
          </a:stretch>
        </p:blipFill>
        <p:spPr>
          <a:xfrm>
            <a:off x="4114800" y="1981200"/>
            <a:ext cx="4800600" cy="3962400"/>
          </a:xfrm>
        </p:spPr>
      </p:pic>
      <p:sp>
        <p:nvSpPr>
          <p:cNvPr id="8" name="Text Placeholder 7"/>
          <p:cNvSpPr>
            <a:spLocks noGrp="1"/>
          </p:cNvSpPr>
          <p:nvPr>
            <p:ph type="body" sz="half" idx="2"/>
          </p:nvPr>
        </p:nvSpPr>
        <p:spPr>
          <a:xfrm>
            <a:off x="1295401" y="1981200"/>
            <a:ext cx="2895600" cy="3962401"/>
          </a:xfrm>
        </p:spPr>
        <p:txBody>
          <a:bodyPr>
            <a:noAutofit/>
          </a:bodyPr>
          <a:lstStyle/>
          <a:p>
            <a:r>
              <a:rPr lang="en-US" sz="2400" dirty="0" smtClean="0"/>
              <a:t>The surfacing under and</a:t>
            </a:r>
          </a:p>
          <a:p>
            <a:r>
              <a:rPr lang="en-US" sz="2400" dirty="0" smtClean="0"/>
              <a:t>around playground equipment</a:t>
            </a:r>
          </a:p>
          <a:p>
            <a:r>
              <a:rPr lang="en-US" sz="2400" dirty="0" smtClean="0"/>
              <a:t>is one of the most</a:t>
            </a:r>
          </a:p>
          <a:p>
            <a:r>
              <a:rPr lang="en-US" sz="2400" dirty="0" smtClean="0"/>
              <a:t>important factors in reducing</a:t>
            </a:r>
          </a:p>
          <a:p>
            <a:r>
              <a:rPr lang="en-US" sz="2400" dirty="0" smtClean="0"/>
              <a:t>the likelihood of life-threatening</a:t>
            </a:r>
          </a:p>
          <a:p>
            <a:r>
              <a:rPr lang="en-US" sz="2400" dirty="0" smtClean="0"/>
              <a:t>head injuries.</a:t>
            </a:r>
            <a:endParaRPr lang="en-US" sz="2400" dirty="0"/>
          </a:p>
        </p:txBody>
      </p:sp>
      <p:sp>
        <p:nvSpPr>
          <p:cNvPr id="7" name="Title 6"/>
          <p:cNvSpPr>
            <a:spLocks noGrp="1"/>
          </p:cNvSpPr>
          <p:nvPr>
            <p:ph type="title"/>
          </p:nvPr>
        </p:nvSpPr>
        <p:spPr/>
        <p:txBody>
          <a:bodyPr/>
          <a:lstStyle/>
          <a:p>
            <a:r>
              <a:rPr lang="en-US" dirty="0" smtClean="0"/>
              <a:t>Soft-fill or Fall Material</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AM_0427.JPG"/>
          <p:cNvPicPr>
            <a:picLocks noGrp="1" noChangeAspect="1"/>
          </p:cNvPicPr>
          <p:nvPr>
            <p:ph idx="1"/>
          </p:nvPr>
        </p:nvPicPr>
        <p:blipFill>
          <a:blip r:embed="rId3" cstate="print"/>
          <a:stretch>
            <a:fillRect/>
          </a:stretch>
        </p:blipFill>
        <p:spPr>
          <a:xfrm>
            <a:off x="4343400" y="1828800"/>
            <a:ext cx="4648200" cy="4191000"/>
          </a:xfrm>
        </p:spPr>
      </p:pic>
      <p:sp>
        <p:nvSpPr>
          <p:cNvPr id="3" name="Text Placeholder 2"/>
          <p:cNvSpPr>
            <a:spLocks noGrp="1"/>
          </p:cNvSpPr>
          <p:nvPr>
            <p:ph type="body" sz="half" idx="2"/>
          </p:nvPr>
        </p:nvSpPr>
        <p:spPr/>
        <p:txBody>
          <a:bodyPr>
            <a:normAutofit/>
          </a:bodyPr>
          <a:lstStyle/>
          <a:p>
            <a:r>
              <a:rPr lang="en-US" sz="1800" dirty="0" smtClean="0"/>
              <a:t> Any material tested to ASTM F1292, including</a:t>
            </a:r>
          </a:p>
          <a:p>
            <a:r>
              <a:rPr lang="en-US" sz="1800" dirty="0" smtClean="0"/>
              <a:t>unitary surfaces, engineered wood fiber, etc.</a:t>
            </a:r>
          </a:p>
          <a:p>
            <a:r>
              <a:rPr lang="en-US" sz="1800" dirty="0" smtClean="0"/>
              <a:t>• Pea gravel</a:t>
            </a:r>
          </a:p>
          <a:p>
            <a:r>
              <a:rPr lang="en-US" sz="1800" dirty="0" smtClean="0"/>
              <a:t>• Sand</a:t>
            </a:r>
          </a:p>
          <a:p>
            <a:r>
              <a:rPr lang="en-US" sz="1800" dirty="0" smtClean="0"/>
              <a:t>• Shredded/recycled rubber mulch</a:t>
            </a:r>
          </a:p>
          <a:p>
            <a:r>
              <a:rPr lang="en-US" sz="1800" dirty="0" smtClean="0"/>
              <a:t>• Wood mulch (not CCA-treated)</a:t>
            </a:r>
          </a:p>
          <a:p>
            <a:r>
              <a:rPr lang="en-US" sz="1800" dirty="0" smtClean="0"/>
              <a:t>• Wood chips</a:t>
            </a:r>
            <a:endParaRPr lang="en-US" sz="1800" dirty="0"/>
          </a:p>
        </p:txBody>
      </p:sp>
      <p:sp>
        <p:nvSpPr>
          <p:cNvPr id="4" name="Title 3"/>
          <p:cNvSpPr>
            <a:spLocks noGrp="1"/>
          </p:cNvSpPr>
          <p:nvPr>
            <p:ph type="title"/>
          </p:nvPr>
        </p:nvSpPr>
        <p:spPr/>
        <p:txBody>
          <a:bodyPr/>
          <a:lstStyle/>
          <a:p>
            <a:r>
              <a:rPr lang="en-US" dirty="0" smtClean="0"/>
              <a:t>Appropriate Surfacing</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Parks and Recreation </a:t>
            </a:r>
            <a:endParaRPr lang="en-US" dirty="0"/>
          </a:p>
        </p:txBody>
      </p:sp>
      <p:sp>
        <p:nvSpPr>
          <p:cNvPr id="3" name="Content Placeholder 2"/>
          <p:cNvSpPr>
            <a:spLocks noGrp="1"/>
          </p:cNvSpPr>
          <p:nvPr>
            <p:ph idx="1"/>
          </p:nvPr>
        </p:nvSpPr>
        <p:spPr/>
        <p:txBody>
          <a:bodyPr>
            <a:normAutofit lnSpcReduction="10000"/>
          </a:bodyPr>
          <a:lstStyle/>
          <a:p>
            <a:r>
              <a:rPr lang="en-US" dirty="0" smtClean="0"/>
              <a:t>Tennis Courts</a:t>
            </a:r>
          </a:p>
          <a:p>
            <a:r>
              <a:rPr lang="en-US" dirty="0" smtClean="0"/>
              <a:t>Equestrian Trails and Arenas</a:t>
            </a:r>
          </a:p>
          <a:p>
            <a:r>
              <a:rPr lang="en-US" dirty="0" smtClean="0"/>
              <a:t>Walking trails</a:t>
            </a:r>
          </a:p>
          <a:p>
            <a:r>
              <a:rPr lang="en-US" dirty="0" smtClean="0"/>
              <a:t>Ponds</a:t>
            </a:r>
          </a:p>
          <a:p>
            <a:r>
              <a:rPr lang="en-US" dirty="0" smtClean="0"/>
              <a:t>Golf Courses</a:t>
            </a:r>
          </a:p>
          <a:p>
            <a:r>
              <a:rPr lang="en-US" dirty="0" smtClean="0"/>
              <a:t>Ball Fields</a:t>
            </a:r>
          </a:p>
          <a:p>
            <a:r>
              <a:rPr lang="en-US" dirty="0" smtClean="0"/>
              <a:t>Gymnasiums</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wills\Pictures\Visit Photos\Autaugaville\2012\100_404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Franklin Gothic Demi Cond" panose="020B0706030402020204" pitchFamily="34" charset="0"/>
              </a:rPr>
              <a:t>Legislative Intent</a:t>
            </a:r>
            <a:endParaRPr lang="en-US" b="0" dirty="0"/>
          </a:p>
        </p:txBody>
      </p:sp>
      <p:sp>
        <p:nvSpPr>
          <p:cNvPr id="3" name="Content Placeholder 2"/>
          <p:cNvSpPr>
            <a:spLocks noGrp="1"/>
          </p:cNvSpPr>
          <p:nvPr>
            <p:ph idx="1"/>
          </p:nvPr>
        </p:nvSpPr>
        <p:spPr/>
        <p:txBody>
          <a:bodyPr>
            <a:normAutofit/>
          </a:bodyPr>
          <a:lstStyle/>
          <a:p>
            <a:pPr>
              <a:buNone/>
            </a:pPr>
            <a:r>
              <a:rPr lang="en-US" dirty="0" smtClean="0"/>
              <a:t>	Article 1 was enacted to insure that landowners were not to be held to a standard of </a:t>
            </a:r>
            <a:r>
              <a:rPr lang="en-US" i="1" dirty="0" smtClean="0">
                <a:solidFill>
                  <a:srgbClr val="FF0000"/>
                </a:solidFill>
              </a:rPr>
              <a:t>due care </a:t>
            </a:r>
            <a:r>
              <a:rPr lang="en-US" dirty="0" smtClean="0"/>
              <a:t>toward persons upon their land with permission for hunting, fishing </a:t>
            </a:r>
            <a:r>
              <a:rPr lang="en-US" u="sng" dirty="0" smtClean="0"/>
              <a:t>and other recreational purposes</a:t>
            </a:r>
            <a:r>
              <a:rPr lang="en-US" dirty="0" smtClean="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9218" name="Picture 2" descr="C:\Users\wills\Pictures\Visit Photos\Linden\2012\100_383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2" descr="C:\Users\wills\Pictures\Visit Photos\Haleyville\2008\100_177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1266" name="Picture 2" descr="C:\Users\wills\Pictures\Visit Photos\Centreville\2009\100_2693.JPG"/>
          <p:cNvPicPr>
            <a:picLocks noChangeAspect="1" noChangeArrowheads="1"/>
          </p:cNvPicPr>
          <p:nvPr/>
        </p:nvPicPr>
        <p:blipFill>
          <a:blip r:embed="rId3" cstate="print"/>
          <a:srcRect/>
          <a:stretch>
            <a:fillRect/>
          </a:stretch>
        </p:blipFill>
        <p:spPr bwMode="auto">
          <a:xfrm>
            <a:off x="0" y="0"/>
            <a:ext cx="9144000" cy="6857999"/>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5362" name="Picture 2" descr="C:\Users\wills\Pictures\Visit Photos\Woodstock\2009\100_2607.JPG"/>
          <p:cNvPicPr>
            <a:picLocks noChangeAspect="1" noChangeArrowheads="1"/>
          </p:cNvPicPr>
          <p:nvPr/>
        </p:nvPicPr>
        <p:blipFill>
          <a:blip r:embed="rId3" cstate="print"/>
          <a:srcRect/>
          <a:stretch>
            <a:fillRect/>
          </a:stretch>
        </p:blipFill>
        <p:spPr bwMode="auto">
          <a:xfrm>
            <a:off x="0" y="0"/>
            <a:ext cx="9144000" cy="6857999"/>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2290" name="Picture 2" descr="C:\Users\wills\Pictures\Visit Photos\Centreville\2009\100_2694.JPG"/>
          <p:cNvPicPr>
            <a:picLocks noChangeAspect="1" noChangeArrowheads="1"/>
          </p:cNvPicPr>
          <p:nvPr/>
        </p:nvPicPr>
        <p:blipFill>
          <a:blip r:embed="rId3" cstate="print"/>
          <a:srcRect/>
          <a:stretch>
            <a:fillRect/>
          </a:stretch>
        </p:blipFill>
        <p:spPr bwMode="auto">
          <a:xfrm>
            <a:off x="0" y="0"/>
            <a:ext cx="9144000" cy="685799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3314" name="Picture 2" descr="C:\Users\wills\Pictures\Visit Photos\Centreville\2009\100_2685.JPG"/>
          <p:cNvPicPr>
            <a:picLocks noChangeAspect="1" noChangeArrowheads="1"/>
          </p:cNvPicPr>
          <p:nvPr/>
        </p:nvPicPr>
        <p:blipFill>
          <a:blip r:embed="rId2" cstate="print"/>
          <a:srcRect/>
          <a:stretch>
            <a:fillRect/>
          </a:stretch>
        </p:blipFill>
        <p:spPr bwMode="auto">
          <a:xfrm>
            <a:off x="0" y="379511"/>
            <a:ext cx="9144000" cy="6098977"/>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7410" name="Picture 2" descr="C:\Users\wills\Pictures\Visit Photos\Woodstock\2009\100_262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791200" y="1905000"/>
            <a:ext cx="3008313" cy="3962401"/>
          </a:xfrm>
        </p:spPr>
        <p:txBody>
          <a:bodyPr>
            <a:normAutofit fontScale="85000" lnSpcReduction="10000"/>
          </a:bodyPr>
          <a:lstStyle/>
          <a:p>
            <a:r>
              <a:rPr lang="en-US" dirty="0" smtClean="0"/>
              <a:t> </a:t>
            </a:r>
            <a:r>
              <a:rPr lang="en-US" sz="2800" dirty="0" smtClean="0"/>
              <a:t>Public swimming pools offer fun and relaxation during the summer. </a:t>
            </a:r>
          </a:p>
          <a:p>
            <a:r>
              <a:rPr lang="en-US" sz="2800" dirty="0" smtClean="0"/>
              <a:t>However, even with proper loss control measures, swimming pools can present significant exposures for public entities. </a:t>
            </a:r>
            <a:endParaRPr lang="en-US" sz="2800" dirty="0"/>
          </a:p>
        </p:txBody>
      </p:sp>
      <p:sp>
        <p:nvSpPr>
          <p:cNvPr id="4" name="Title 3"/>
          <p:cNvSpPr>
            <a:spLocks noGrp="1"/>
          </p:cNvSpPr>
          <p:nvPr>
            <p:ph type="title"/>
          </p:nvPr>
        </p:nvSpPr>
        <p:spPr/>
        <p:txBody>
          <a:bodyPr/>
          <a:lstStyle/>
          <a:p>
            <a:r>
              <a:rPr lang="en-US" dirty="0" smtClean="0"/>
              <a:t>Swimming Pools</a:t>
            </a:r>
            <a:endParaRPr lang="en-US" dirty="0"/>
          </a:p>
        </p:txBody>
      </p:sp>
      <p:pic>
        <p:nvPicPr>
          <p:cNvPr id="10" name="Content Placeholder 9" descr="IMG_0652.JPG"/>
          <p:cNvPicPr>
            <a:picLocks noGrp="1" noChangeAspect="1"/>
          </p:cNvPicPr>
          <p:nvPr>
            <p:ph idx="1"/>
          </p:nvPr>
        </p:nvPicPr>
        <p:blipFill>
          <a:blip r:embed="rId3" cstate="print"/>
          <a:stretch>
            <a:fillRect/>
          </a:stretch>
        </p:blipFill>
        <p:spPr>
          <a:xfrm>
            <a:off x="990600" y="1828800"/>
            <a:ext cx="4564062" cy="41910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noAutofit/>
          </a:bodyPr>
          <a:lstStyle/>
          <a:p>
            <a:r>
              <a:rPr lang="en-US" sz="2800" dirty="0" smtClean="0"/>
              <a:t>Discouraging  and preventing unauthorized entry is an important part of an aquatics facility ‘s risk management program</a:t>
            </a:r>
            <a:r>
              <a:rPr lang="en-US" sz="2000" dirty="0" smtClean="0"/>
              <a:t>.</a:t>
            </a:r>
          </a:p>
        </p:txBody>
      </p:sp>
      <p:sp>
        <p:nvSpPr>
          <p:cNvPr id="2" name="Title 1"/>
          <p:cNvSpPr>
            <a:spLocks noGrp="1"/>
          </p:cNvSpPr>
          <p:nvPr>
            <p:ph type="title"/>
          </p:nvPr>
        </p:nvSpPr>
        <p:spPr/>
        <p:txBody>
          <a:bodyPr/>
          <a:lstStyle/>
          <a:p>
            <a:r>
              <a:rPr lang="en-US" dirty="0" smtClean="0"/>
              <a:t>Security</a:t>
            </a:r>
            <a:endParaRPr lang="en-US" dirty="0"/>
          </a:p>
        </p:txBody>
      </p:sp>
      <p:pic>
        <p:nvPicPr>
          <p:cNvPr id="8" name="Content Placeholder 7" descr="005.JPG"/>
          <p:cNvPicPr>
            <a:picLocks noGrp="1" noChangeAspect="1"/>
          </p:cNvPicPr>
          <p:nvPr>
            <p:ph idx="1"/>
          </p:nvPr>
        </p:nvPicPr>
        <p:blipFill>
          <a:blip r:embed="rId3" cstate="print"/>
          <a:stretch>
            <a:fillRect/>
          </a:stretch>
        </p:blipFill>
        <p:spPr>
          <a:xfrm>
            <a:off x="4114800" y="1818216"/>
            <a:ext cx="4876800" cy="4277784"/>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Security</a:t>
            </a:r>
            <a:endParaRPr lang="en-US" dirty="0"/>
          </a:p>
        </p:txBody>
      </p:sp>
      <p:sp>
        <p:nvSpPr>
          <p:cNvPr id="6" name="Content Placeholder 5"/>
          <p:cNvSpPr>
            <a:spLocks noGrp="1"/>
          </p:cNvSpPr>
          <p:nvPr>
            <p:ph idx="1"/>
          </p:nvPr>
        </p:nvSpPr>
        <p:spPr/>
        <p:txBody>
          <a:bodyPr>
            <a:normAutofit fontScale="85000" lnSpcReduction="20000"/>
          </a:bodyPr>
          <a:lstStyle/>
          <a:p>
            <a:pPr>
              <a:buNone/>
            </a:pPr>
            <a:r>
              <a:rPr lang="en-US" dirty="0" smtClean="0"/>
              <a:t>Sound security measures may help reduce the risk of injury, death, and liability at municipal aquatics facilities.</a:t>
            </a:r>
          </a:p>
          <a:p>
            <a:r>
              <a:rPr lang="en-US" dirty="0" smtClean="0"/>
              <a:t>Gates and doors remain locked or directly supervised</a:t>
            </a:r>
          </a:p>
          <a:p>
            <a:r>
              <a:rPr lang="en-US" dirty="0" smtClean="0"/>
              <a:t>Areas around the facility should be cleared of chairs, overhanging tree limbs, or other items that could be used for gaining access to the enclosed pool area.</a:t>
            </a:r>
          </a:p>
          <a:p>
            <a:r>
              <a:rPr lang="en-US" dirty="0" smtClean="0"/>
              <a:t>Security measures to consider are lighting, cameras, and security alarms.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Article 1 (Section 35-15-1)</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	An owner…of premises owes </a:t>
            </a:r>
            <a:r>
              <a:rPr lang="en-US" i="1" dirty="0" smtClean="0"/>
              <a:t>no duty of care</a:t>
            </a:r>
            <a:r>
              <a:rPr lang="en-US" i="1" dirty="0" smtClean="0">
                <a:solidFill>
                  <a:srgbClr val="FF0000"/>
                </a:solidFill>
              </a:rPr>
              <a:t> </a:t>
            </a:r>
            <a:r>
              <a:rPr lang="en-US" dirty="0" smtClean="0"/>
              <a:t>to keep such premises safe for entry and use by others for hunting, fishing, trapping, camping, water sports, hiking, boating, sightseeing, caving, climbing, rappelling </a:t>
            </a:r>
            <a:r>
              <a:rPr lang="en-US" i="1" u="sng" dirty="0" smtClean="0"/>
              <a:t>or other recreational purposes.</a:t>
            </a:r>
          </a:p>
          <a:p>
            <a:endParaRPr lang="en-US" dirty="0" smtClean="0"/>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905000"/>
            <a:ext cx="7467600" cy="3962400"/>
          </a:xfrm>
        </p:spPr>
        <p:txBody>
          <a:bodyPr>
            <a:normAutofit/>
          </a:bodyPr>
          <a:lstStyle/>
          <a:p>
            <a:r>
              <a:rPr lang="en-US" dirty="0" smtClean="0"/>
              <a:t>Do you document pool water testing?</a:t>
            </a:r>
          </a:p>
          <a:p>
            <a:r>
              <a:rPr lang="en-US" dirty="0" smtClean="0"/>
              <a:t>Maintaining proper </a:t>
            </a:r>
          </a:p>
          <a:p>
            <a:pPr>
              <a:buNone/>
            </a:pPr>
            <a:r>
              <a:rPr lang="en-US" dirty="0" smtClean="0"/>
              <a:t>	water quality is </a:t>
            </a:r>
          </a:p>
          <a:p>
            <a:pPr>
              <a:buNone/>
            </a:pPr>
            <a:r>
              <a:rPr lang="en-US" dirty="0" smtClean="0"/>
              <a:t>	important for safety and sanitation.</a:t>
            </a:r>
          </a:p>
          <a:p>
            <a:r>
              <a:rPr lang="en-US" dirty="0" smtClean="0"/>
              <a:t>Because of the risk of recreational water illness(RWI) proper sanitary procedures should be adopted.</a:t>
            </a:r>
          </a:p>
        </p:txBody>
      </p:sp>
      <p:sp>
        <p:nvSpPr>
          <p:cNvPr id="2" name="Title 1"/>
          <p:cNvSpPr>
            <a:spLocks noGrp="1"/>
          </p:cNvSpPr>
          <p:nvPr>
            <p:ph type="title"/>
          </p:nvPr>
        </p:nvSpPr>
        <p:spPr/>
        <p:txBody>
          <a:bodyPr/>
          <a:lstStyle/>
          <a:p>
            <a:r>
              <a:rPr lang="en-US" dirty="0" smtClean="0"/>
              <a:t>Water Quality</a:t>
            </a:r>
            <a:endParaRPr lang="en-US" dirty="0"/>
          </a:p>
        </p:txBody>
      </p:sp>
      <p:pic>
        <p:nvPicPr>
          <p:cNvPr id="7" name="Picture 5" descr="C:\Documents and Settings\dellisme\Application Data\Microsoft\Media Catalog\Downloaded Clips\cl1\PE02847_.wmf"/>
          <p:cNvPicPr>
            <a:picLocks noChangeAspect="1" noChangeArrowheads="1"/>
          </p:cNvPicPr>
          <p:nvPr/>
        </p:nvPicPr>
        <p:blipFill>
          <a:blip r:embed="rId3" cstate="print"/>
          <a:srcRect/>
          <a:stretch>
            <a:fillRect/>
          </a:stretch>
        </p:blipFill>
        <p:spPr bwMode="auto">
          <a:xfrm>
            <a:off x="4953000" y="2362200"/>
            <a:ext cx="3294063"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dirty="0"/>
          </a:p>
        </p:txBody>
      </p:sp>
      <p:sp>
        <p:nvSpPr>
          <p:cNvPr id="2" name="Title 1"/>
          <p:cNvSpPr>
            <a:spLocks noGrp="1"/>
          </p:cNvSpPr>
          <p:nvPr>
            <p:ph type="title"/>
          </p:nvPr>
        </p:nvSpPr>
        <p:spPr/>
        <p:txBody>
          <a:bodyPr/>
          <a:lstStyle/>
          <a:p>
            <a:r>
              <a:rPr lang="en-US" dirty="0" smtClean="0"/>
              <a:t>Are Pool Chemical and Pump Rooms Locked?</a:t>
            </a:r>
            <a:br>
              <a:rPr lang="en-US" dirty="0" smtClean="0"/>
            </a:br>
            <a:endParaRPr lang="en-US" dirty="0"/>
          </a:p>
        </p:txBody>
      </p:sp>
      <p:pic>
        <p:nvPicPr>
          <p:cNvPr id="5" name="Picture Placeholder 4" descr="SAM_0402.JPG"/>
          <p:cNvPicPr>
            <a:picLocks noGrp="1" noChangeAspect="1"/>
          </p:cNvPicPr>
          <p:nvPr>
            <p:ph type="pic" idx="4294967295"/>
          </p:nvPr>
        </p:nvPicPr>
        <p:blipFill>
          <a:blip r:embed="rId3" cstate="print"/>
          <a:srcRect t="14583" b="14583"/>
          <a:stretch>
            <a:fillRect/>
          </a:stretch>
        </p:blipFill>
        <p:spPr>
          <a:xfrm>
            <a:off x="990600" y="1752600"/>
            <a:ext cx="8153400" cy="434340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Storage</a:t>
            </a:r>
            <a:endParaRPr lang="en-US" dirty="0"/>
          </a:p>
        </p:txBody>
      </p:sp>
      <p:pic>
        <p:nvPicPr>
          <p:cNvPr id="4" name="Content Placeholder 3" descr="SAM_0403.JPG"/>
          <p:cNvPicPr>
            <a:picLocks noGrp="1" noChangeAspect="1"/>
          </p:cNvPicPr>
          <p:nvPr>
            <p:ph idx="1"/>
          </p:nvPr>
        </p:nvPicPr>
        <p:blipFill>
          <a:blip r:embed="rId3" cstate="print"/>
          <a:stretch>
            <a:fillRect/>
          </a:stretch>
        </p:blipFill>
        <p:spPr>
          <a:xfrm>
            <a:off x="990600" y="1752600"/>
            <a:ext cx="8153400" cy="4410166"/>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and Handling Chemicals Safely</a:t>
            </a:r>
            <a:endParaRPr lang="en-US" dirty="0"/>
          </a:p>
        </p:txBody>
      </p:sp>
      <p:sp>
        <p:nvSpPr>
          <p:cNvPr id="3" name="Content Placeholder 2"/>
          <p:cNvSpPr>
            <a:spLocks noGrp="1"/>
          </p:cNvSpPr>
          <p:nvPr>
            <p:ph idx="1"/>
          </p:nvPr>
        </p:nvSpPr>
        <p:spPr/>
        <p:txBody>
          <a:bodyPr/>
          <a:lstStyle/>
          <a:p>
            <a:r>
              <a:rPr lang="en-US" dirty="0" smtClean="0"/>
              <a:t>Store chemicals properly in a cool, dry well-ventilated area.</a:t>
            </a:r>
          </a:p>
          <a:p>
            <a:r>
              <a:rPr lang="en-US" dirty="0" smtClean="0"/>
              <a:t>Stored chemicals should be elevated off the floor.</a:t>
            </a:r>
          </a:p>
          <a:p>
            <a:r>
              <a:rPr lang="en-US" dirty="0" smtClean="0"/>
              <a:t>Follow label directions carefully.</a:t>
            </a:r>
          </a:p>
          <a:p>
            <a:r>
              <a:rPr lang="en-US" dirty="0" smtClean="0"/>
              <a:t>Avoid mixing or contaminating chemicals.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Safety Rules</a:t>
            </a:r>
            <a:endParaRPr lang="en-US" dirty="0"/>
          </a:p>
        </p:txBody>
      </p:sp>
      <p:pic>
        <p:nvPicPr>
          <p:cNvPr id="6" name="Picture Placeholder 5" descr="100_2438.jpg"/>
          <p:cNvPicPr>
            <a:picLocks noGrp="1" noChangeAspect="1"/>
          </p:cNvPicPr>
          <p:nvPr>
            <p:ph type="pic" idx="1"/>
          </p:nvPr>
        </p:nvPicPr>
        <p:blipFill>
          <a:blip r:embed="rId3" cstate="print"/>
          <a:srcRect t="10176" b="10176"/>
          <a:stretch>
            <a:fillRect/>
          </a:stretch>
        </p:blip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006.JPG"/>
          <p:cNvPicPr>
            <a:picLocks noGrp="1" noChangeAspect="1"/>
          </p:cNvPicPr>
          <p:nvPr>
            <p:ph type="pic" idx="1"/>
          </p:nvPr>
        </p:nvPicPr>
        <p:blipFill>
          <a:blip r:embed="rId3" cstate="print"/>
          <a:srcRect t="30078" b="30078"/>
          <a:stretch>
            <a:fillRect/>
          </a:stretch>
        </p:blipFill>
        <p:spPr>
          <a:xfrm>
            <a:off x="990600" y="1752600"/>
            <a:ext cx="8153400" cy="4419600"/>
          </a:xfrm>
        </p:spPr>
      </p:pic>
      <p:sp>
        <p:nvSpPr>
          <p:cNvPr id="3" name="Title 2"/>
          <p:cNvSpPr>
            <a:spLocks noGrp="1"/>
          </p:cNvSpPr>
          <p:nvPr>
            <p:ph type="title"/>
          </p:nvPr>
        </p:nvSpPr>
        <p:spPr/>
        <p:txBody>
          <a:bodyPr/>
          <a:lstStyle/>
          <a:p>
            <a:r>
              <a:rPr lang="en-US" dirty="0" smtClean="0"/>
              <a:t>Safety Rules</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 Inspection</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Aquatic facility staff should inspect and protect the facility.</a:t>
            </a:r>
          </a:p>
          <a:p>
            <a:r>
              <a:rPr lang="en-US" dirty="0" smtClean="0"/>
              <a:t>Inspect signage and safety rules</a:t>
            </a:r>
          </a:p>
          <a:p>
            <a:r>
              <a:rPr lang="en-US" dirty="0" smtClean="0"/>
              <a:t>Water slides, diving boards, ladders</a:t>
            </a:r>
          </a:p>
          <a:p>
            <a:r>
              <a:rPr lang="en-US" dirty="0" smtClean="0"/>
              <a:t>Entrapment prevention</a:t>
            </a:r>
          </a:p>
          <a:p>
            <a:r>
              <a:rPr lang="en-US" dirty="0" smtClean="0"/>
              <a:t>Life saving equipment </a:t>
            </a:r>
          </a:p>
          <a:p>
            <a:pPr>
              <a:buNone/>
            </a:pPr>
            <a:r>
              <a:rPr lang="en-US" dirty="0" smtClean="0"/>
              <a:t>	</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6172200" y="4267200"/>
            <a:ext cx="2345112" cy="17330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Regulations</a:t>
            </a:r>
            <a:endParaRPr lang="en-US" dirty="0"/>
          </a:p>
        </p:txBody>
      </p:sp>
      <p:sp>
        <p:nvSpPr>
          <p:cNvPr id="5" name="Content Placeholder 4"/>
          <p:cNvSpPr>
            <a:spLocks noGrp="1"/>
          </p:cNvSpPr>
          <p:nvPr>
            <p:ph sz="half" idx="1"/>
          </p:nvPr>
        </p:nvSpPr>
        <p:spPr/>
        <p:txBody>
          <a:bodyPr>
            <a:normAutofit/>
          </a:bodyPr>
          <a:lstStyle/>
          <a:p>
            <a:pPr>
              <a:buNone/>
            </a:pPr>
            <a:r>
              <a:rPr lang="en-US" dirty="0" smtClean="0"/>
              <a:t>   </a:t>
            </a:r>
            <a:r>
              <a:rPr lang="en-US" sz="3200" dirty="0" smtClean="0"/>
              <a:t>The Virginia Graeme Baker Act is intended to prevent suction entrapment and entanglement in pools and spas.</a:t>
            </a:r>
          </a:p>
          <a:p>
            <a:endParaRPr lang="en-US" dirty="0"/>
          </a:p>
        </p:txBody>
      </p:sp>
      <p:pic>
        <p:nvPicPr>
          <p:cNvPr id="8" name="Content Placeholder 7" descr="capitol.jpg"/>
          <p:cNvPicPr>
            <a:picLocks noGrp="1" noChangeAspect="1"/>
          </p:cNvPicPr>
          <p:nvPr>
            <p:ph sz="half" idx="10"/>
          </p:nvPr>
        </p:nvPicPr>
        <p:blipFill>
          <a:blip r:embed="rId3" cstate="print"/>
          <a:stretch>
            <a:fillRect/>
          </a:stretch>
        </p:blipFill>
        <p:spPr>
          <a:xfrm>
            <a:off x="5334000" y="2209800"/>
            <a:ext cx="2805113" cy="3197226"/>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Saving Equipment</a:t>
            </a:r>
            <a:endParaRPr lang="en-US" dirty="0"/>
          </a:p>
        </p:txBody>
      </p:sp>
      <p:pic>
        <p:nvPicPr>
          <p:cNvPr id="5" name="Picture 3"/>
          <p:cNvPicPr>
            <a:picLocks noGrp="1" noChangeAspect="1" noChangeArrowheads="1"/>
          </p:cNvPicPr>
          <p:nvPr>
            <p:ph sz="half" idx="1"/>
          </p:nvPr>
        </p:nvPicPr>
        <p:blipFill>
          <a:blip r:embed="rId3" cstate="print"/>
          <a:srcRect/>
          <a:stretch>
            <a:fillRect/>
          </a:stretch>
        </p:blipFill>
        <p:spPr bwMode="auto">
          <a:xfrm>
            <a:off x="990600" y="1981201"/>
            <a:ext cx="4114800" cy="3733800"/>
          </a:xfrm>
          <a:prstGeom prst="rect">
            <a:avLst/>
          </a:prstGeom>
          <a:noFill/>
          <a:ln w="9525">
            <a:noFill/>
            <a:miter lim="800000"/>
            <a:headEnd/>
            <a:tailEnd/>
          </a:ln>
        </p:spPr>
      </p:pic>
      <p:pic>
        <p:nvPicPr>
          <p:cNvPr id="6" name="Picture 1026"/>
          <p:cNvPicPr>
            <a:picLocks noGrp="1" noChangeAspect="1" noChangeArrowheads="1"/>
          </p:cNvPicPr>
          <p:nvPr>
            <p:ph sz="half" idx="10"/>
          </p:nvPr>
        </p:nvPicPr>
        <p:blipFill>
          <a:blip r:embed="rId4" cstate="print"/>
          <a:srcRect/>
          <a:stretch>
            <a:fillRect/>
          </a:stretch>
        </p:blipFill>
        <p:spPr bwMode="auto">
          <a:xfrm>
            <a:off x="5105400" y="1981200"/>
            <a:ext cx="38862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Lifeguards</a:t>
            </a:r>
            <a:endParaRPr lang="en-US" dirty="0"/>
          </a:p>
        </p:txBody>
      </p:sp>
      <p:sp>
        <p:nvSpPr>
          <p:cNvPr id="6" name="Content Placeholder 5"/>
          <p:cNvSpPr>
            <a:spLocks noGrp="1"/>
          </p:cNvSpPr>
          <p:nvPr>
            <p:ph idx="1"/>
          </p:nvPr>
        </p:nvSpPr>
        <p:spPr/>
        <p:txBody>
          <a:bodyPr>
            <a:normAutofit/>
          </a:bodyPr>
          <a:lstStyle/>
          <a:p>
            <a:pPr>
              <a:buNone/>
            </a:pPr>
            <a:r>
              <a:rPr lang="en-US" dirty="0" smtClean="0"/>
              <a:t>   Lifeguards represent your aquatics facility. Lifeguards perform many tasks such as:</a:t>
            </a:r>
          </a:p>
          <a:p>
            <a:r>
              <a:rPr lang="en-US" dirty="0" smtClean="0"/>
              <a:t>Prevent accidents and injuries</a:t>
            </a:r>
          </a:p>
          <a:p>
            <a:r>
              <a:rPr lang="en-US" dirty="0" smtClean="0"/>
              <a:t>Enforce rules</a:t>
            </a:r>
          </a:p>
          <a:p>
            <a:r>
              <a:rPr lang="en-US" dirty="0" smtClean="0"/>
              <a:t>Provide rescue and emergency care when needed</a:t>
            </a:r>
          </a:p>
          <a:p>
            <a:pPr>
              <a:buNone/>
            </a:pPr>
            <a:endParaRPr lang="en-US" dirty="0" smtClean="0"/>
          </a:p>
          <a:p>
            <a:pPr>
              <a:buNone/>
            </a:pPr>
            <a:endParaRPr lang="en-US" dirty="0" smtClean="0"/>
          </a:p>
          <a:p>
            <a:pPr>
              <a:buNone/>
            </a:pPr>
            <a:endParaRPr lang="en-US" dirty="0" smtClean="0"/>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Article 2 (Section 35-15-22)</a:t>
            </a: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    An owner who permits </a:t>
            </a:r>
            <a:r>
              <a:rPr lang="en-US" i="1" dirty="0" smtClean="0">
                <a:solidFill>
                  <a:srgbClr val="FF0000"/>
                </a:solidFill>
              </a:rPr>
              <a:t>non-commercial public </a:t>
            </a:r>
            <a:r>
              <a:rPr lang="en-US" dirty="0" smtClean="0"/>
              <a:t>recreational use of </a:t>
            </a:r>
            <a:r>
              <a:rPr lang="en-US" i="1" dirty="0" smtClean="0"/>
              <a:t>outdoor recreational land  </a:t>
            </a:r>
            <a:r>
              <a:rPr lang="en-US" dirty="0" smtClean="0"/>
              <a:t>owes </a:t>
            </a:r>
            <a:r>
              <a:rPr lang="en-US" i="1" dirty="0" smtClean="0"/>
              <a:t>no duty </a:t>
            </a:r>
            <a:r>
              <a:rPr lang="en-US" dirty="0" smtClean="0"/>
              <a:t>of care  to inspect or keep such land safe for use by any person </a:t>
            </a:r>
            <a:r>
              <a:rPr lang="en-US" i="1" dirty="0" smtClean="0">
                <a:solidFill>
                  <a:srgbClr val="FF0000"/>
                </a:solidFill>
              </a:rPr>
              <a:t>for any recreational purpose</a:t>
            </a:r>
            <a:r>
              <a:rPr lang="en-US" dirty="0" smtClean="0"/>
              <a:t>, or to give warning of a dangerous condition on such land to persons entering for such purposes.</a:t>
            </a:r>
          </a:p>
          <a:p>
            <a:pPr marL="0" indent="0">
              <a:spcBef>
                <a:spcPts val="0"/>
              </a:spcBef>
              <a:buNone/>
              <a:defRPr/>
            </a:pPr>
            <a:endParaRPr lang="en-US" dirty="0" smtClean="0"/>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Skateboard Parks</a:t>
            </a:r>
            <a:endParaRPr lang="en-US" dirty="0"/>
          </a:p>
        </p:txBody>
      </p:sp>
      <p:sp>
        <p:nvSpPr>
          <p:cNvPr id="8" name="Content Placeholder 7"/>
          <p:cNvSpPr>
            <a:spLocks noGrp="1"/>
          </p:cNvSpPr>
          <p:nvPr>
            <p:ph idx="1"/>
          </p:nvPr>
        </p:nvSpPr>
        <p:spPr/>
        <p:txBody>
          <a:bodyPr/>
          <a:lstStyle/>
          <a:p>
            <a:r>
              <a:rPr lang="en-US" dirty="0" smtClean="0"/>
              <a:t>Was the skateboard park designed and installed by a professional contractor?</a:t>
            </a:r>
          </a:p>
          <a:p>
            <a:r>
              <a:rPr lang="en-US" dirty="0" smtClean="0"/>
              <a:t>Is the proper signage installed?</a:t>
            </a:r>
          </a:p>
          <a:p>
            <a:r>
              <a:rPr lang="en-US" dirty="0" smtClean="0"/>
              <a:t>Do you have a documented skateboard park inspection?</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000_0231.jpg"/>
          <p:cNvPicPr>
            <a:picLocks noGrp="1" noChangeAspect="1"/>
          </p:cNvPicPr>
          <p:nvPr>
            <p:ph type="pic" idx="1"/>
          </p:nvPr>
        </p:nvPicPr>
        <p:blipFill>
          <a:blip r:embed="rId3" cstate="print"/>
          <a:srcRect t="30078" b="30078"/>
          <a:stretch>
            <a:fillRect/>
          </a:stretch>
        </p:blipFill>
        <p:spPr>
          <a:xfrm>
            <a:off x="914400" y="1752600"/>
            <a:ext cx="8229600" cy="4419600"/>
          </a:xfrm>
        </p:spPr>
      </p:pic>
      <p:sp>
        <p:nvSpPr>
          <p:cNvPr id="3" name="Title 2"/>
          <p:cNvSpPr>
            <a:spLocks noGrp="1"/>
          </p:cNvSpPr>
          <p:nvPr>
            <p:ph type="title"/>
          </p:nvPr>
        </p:nvSpPr>
        <p:spPr/>
        <p:txBody>
          <a:bodyPr/>
          <a:lstStyle/>
          <a:p>
            <a:r>
              <a:rPr lang="en-US" dirty="0" smtClean="0"/>
              <a:t>Skateboard Park Signage</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6-5-342</a:t>
            </a:r>
            <a:br>
              <a:rPr lang="en-US" dirty="0" smtClean="0"/>
            </a:b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   "WARNING</a:t>
            </a:r>
            <a:endParaRPr lang="en-US" dirty="0" smtClean="0"/>
          </a:p>
          <a:p>
            <a:pPr>
              <a:buNone/>
            </a:pPr>
            <a:r>
              <a:rPr lang="en-US" b="1" dirty="0" smtClean="0"/>
              <a:t>     Under Alabama law, a skateboard or roller skating park or rink operator is not liable for injury, damages, or death of a participant, assistant, or spectator in skateboarding or roller skating activities in the park or rink resulting from the inherent risks of skateboarding or roller skating activities. If skateboarding is permitted in this facility, any person skateboarding in this facility must wear appropriate protective equipment including a helmet, elbow pads, and knee pads."</a:t>
            </a:r>
            <a:endParaRPr lang="en-US" dirty="0" smtClean="0"/>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6-5-342</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Every operator of a skateboard or roller skating park or rink shall post and maintain a warning sign in a clearly visible location at the entrance of the park or rink and any other conspicuous location within the park or rink as specified in this section. The sign shall serve as a warning to the roller skaters, skateboarders, assistants, spectators, and any others involved in this activity that the operator of the park or rink has limited civil liability under Alabama law for skateboarding and roller skating activities occurring at the park or rink. </a:t>
            </a:r>
            <a:r>
              <a:rPr lang="en-US" dirty="0" smtClean="0">
                <a:solidFill>
                  <a:srgbClr val="FF0000"/>
                </a:solidFill>
              </a:rPr>
              <a:t>Failure to comply with the requirements concerning warning signs provided in this section shall prevent an operator of a park or rink from invoking the privileges of immunity provided by this section. </a:t>
            </a:r>
            <a:r>
              <a:rPr lang="en-US" dirty="0" smtClean="0"/>
              <a:t>The warning notice shall appear on the sign in black letters with each letter to be a minimum of one inch in height and shall contain the following notice:</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6-5-337</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   The Code of Alabama Section 6-5-337 regarding Equine Activities. The warning notice should appear on a sign in black letters with each letter to be a minimum of one inch in height and shall contain the following notice:</a:t>
            </a:r>
          </a:p>
          <a:p>
            <a:pPr>
              <a:buNone/>
            </a:pPr>
            <a:r>
              <a:rPr lang="en-US" dirty="0" smtClean="0"/>
              <a:t>   "WARNING: Under Alabama law, an equine activity sponsor or equine professional is not liable for an injury to or the death of a participant in equine activities resulting from the inherent risks of equine activities, pursuant to the Equine Activities Liability Protection Act."</a:t>
            </a:r>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WordArt 2"/>
          <p:cNvSpPr>
            <a:spLocks noChangeArrowheads="1" noChangeShapeType="1" noTextEdit="1"/>
          </p:cNvSpPr>
          <p:nvPr/>
        </p:nvSpPr>
        <p:spPr bwMode="auto">
          <a:xfrm>
            <a:off x="1371600" y="2286000"/>
            <a:ext cx="7010400" cy="3048000"/>
          </a:xfrm>
          <a:prstGeom prst="rect">
            <a:avLst/>
          </a:prstGeom>
          <a:solidFill>
            <a:schemeClr val="tx2"/>
          </a:solidFill>
        </p:spPr>
        <p:txBody>
          <a:bodyPr wrap="none" fromWordArt="1">
            <a:prstTxWarp prst="textPlain">
              <a:avLst>
                <a:gd name="adj" fmla="val 51284"/>
              </a:avLst>
            </a:prstTxWarp>
          </a:bodyPr>
          <a:lstStyle/>
          <a:p>
            <a:r>
              <a:rPr lang="en-US" sz="3600" i="1" kern="10" dirty="0">
                <a:ln w="9525">
                  <a:solidFill>
                    <a:srgbClr val="000000"/>
                  </a:solidFill>
                  <a:round/>
                  <a:headEnd/>
                  <a:tailEnd/>
                </a:ln>
                <a:solidFill>
                  <a:schemeClr val="bg1"/>
                </a:solidFill>
                <a:effectLst>
                  <a:outerShdw dist="35921" dir="2700000" algn="ctr" rotWithShape="0">
                    <a:srgbClr val="808080"/>
                  </a:outerShdw>
                </a:effectLst>
                <a:latin typeface="Arial Black"/>
              </a:rPr>
              <a:t>Questions</a:t>
            </a:r>
            <a:r>
              <a:rPr lang="en-US" sz="3600" i="1" kern="10" dirty="0">
                <a:ln w="9525">
                  <a:solidFill>
                    <a:srgbClr val="000000"/>
                  </a:solidFill>
                  <a:round/>
                  <a:headEnd/>
                  <a:tailEnd/>
                </a:ln>
                <a:solidFill>
                  <a:srgbClr val="FFFFFF"/>
                </a:solidFill>
                <a:effectLst>
                  <a:outerShdw dist="35921" dir="2700000" algn="ctr" rotWithShape="0">
                    <a:srgbClr val="808080"/>
                  </a:outerShdw>
                </a:effectLst>
                <a:latin typeface="Arial Black"/>
              </a:rPr>
              <a:t>?</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1000" fill="hold"/>
                                        <p:tgtEl>
                                          <p:spTgt spid="26626"/>
                                        </p:tgtEl>
                                        <p:attrNameLst>
                                          <p:attrName>ppt_w</p:attrName>
                                        </p:attrNameLst>
                                      </p:cBhvr>
                                      <p:tavLst>
                                        <p:tav tm="0">
                                          <p:val>
                                            <p:fltVal val="0"/>
                                          </p:val>
                                        </p:tav>
                                        <p:tav tm="100000">
                                          <p:val>
                                            <p:strVal val="#ppt_w"/>
                                          </p:val>
                                        </p:tav>
                                      </p:tavLst>
                                    </p:anim>
                                    <p:anim calcmode="lin" valueType="num">
                                      <p:cBhvr>
                                        <p:cTn id="8" dur="1000" fill="hold"/>
                                        <p:tgtEl>
                                          <p:spTgt spid="26626"/>
                                        </p:tgtEl>
                                        <p:attrNameLst>
                                          <p:attrName>ppt_h</p:attrName>
                                        </p:attrNameLst>
                                      </p:cBhvr>
                                      <p:tavLst>
                                        <p:tav tm="0">
                                          <p:val>
                                            <p:fltVal val="0"/>
                                          </p:val>
                                        </p:tav>
                                        <p:tav tm="100000">
                                          <p:val>
                                            <p:strVal val="#ppt_h"/>
                                          </p:val>
                                        </p:tav>
                                      </p:tavLst>
                                    </p:anim>
                                    <p:anim calcmode="lin" valueType="num">
                                      <p:cBhvr>
                                        <p:cTn id="9" dur="1000" fill="hold"/>
                                        <p:tgtEl>
                                          <p:spTgt spid="266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6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Exceptions to Recreational Immunity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exceptions are listed in Section 35-15-3.  First, a property owner or occupant is liable for </a:t>
            </a:r>
            <a:r>
              <a:rPr lang="en-US" dirty="0" smtClean="0">
                <a:solidFill>
                  <a:srgbClr val="FF0000"/>
                </a:solidFill>
              </a:rPr>
              <a:t>willfully or maliciously</a:t>
            </a:r>
            <a:r>
              <a:rPr lang="en-US" dirty="0" smtClean="0">
                <a:solidFill>
                  <a:srgbClr val="C00000"/>
                </a:solidFill>
              </a:rPr>
              <a:t> </a:t>
            </a:r>
            <a:r>
              <a:rPr lang="en-US" dirty="0" smtClean="0"/>
              <a:t>failing to warn or guard against a dangerous condition, use, structure, or activity.</a:t>
            </a:r>
          </a:p>
          <a:p>
            <a:r>
              <a:rPr lang="en-US" dirty="0" smtClean="0"/>
              <a:t> Second, if a property owner or occupant grants permission to use his or her property for hunting, fishing, trapping, camping, hiking, or sightseeing for a commercial benefit, the owner is responsible for any injuries which result.</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35-15-28. Owner Must Establish Public Use </a:t>
            </a:r>
            <a:br>
              <a:rPr lang="en-US"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   The liability limitation protection of this article may be asserted only by an owner who can reasonably establish that the outdoor recreational land was open for non-commercial use to the general public at the time of the injury to a person using such land for any public recreational purpose. </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Recreational Immunity Example</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    In </a:t>
            </a:r>
            <a:r>
              <a:rPr lang="en-US" i="1" dirty="0" smtClean="0"/>
              <a:t>Glover v City of Mobile</a:t>
            </a:r>
            <a:r>
              <a:rPr lang="en-US" dirty="0" smtClean="0"/>
              <a:t>, (1982), the city of Mobile operated a city park that bordered on the shoreline of the Dog River. The park was open to the public. No admission fee was charged. Two children drowned while swimming in the Dog River, although the city did not permit swimming at the park. The court found that since the children were on the property </a:t>
            </a:r>
            <a:r>
              <a:rPr lang="en-US" u="sng" dirty="0" smtClean="0"/>
              <a:t>without financially benefiting the city</a:t>
            </a:r>
            <a:r>
              <a:rPr lang="en-US" dirty="0" smtClean="0"/>
              <a:t>, they were licensees, and the city was not liable for their deaths.</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013 Loss Control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ctr" anchorCtr="0">
        <a:spAutoFit/>
      </a:bodyPr>
      <a:lstStyle>
        <a:defPPr algn="ctr">
          <a:defRPr sz="4000" b="1" baseline="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2013 Loss Control Theme</Template>
  <TotalTime>3874</TotalTime>
  <Words>6745</Words>
  <Application>Microsoft Office PowerPoint</Application>
  <PresentationFormat>On-screen Show (4:3)</PresentationFormat>
  <Paragraphs>473</Paragraphs>
  <Slides>65</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Arial Black</vt:lpstr>
      <vt:lpstr>Calibri</vt:lpstr>
      <vt:lpstr>Franklin Gothic Demi Cond</vt:lpstr>
      <vt:lpstr>Wingdings</vt:lpstr>
      <vt:lpstr>2013 Loss Control Theme</vt:lpstr>
      <vt:lpstr>Parks, Pools and The Public Reducing Your Liability</vt:lpstr>
      <vt:lpstr>Parks, Pools and The Public Reducing Your Liability</vt:lpstr>
      <vt:lpstr>RECREATIONAL USE STATUTE  </vt:lpstr>
      <vt:lpstr>Legislative Intent</vt:lpstr>
      <vt:lpstr>Article 1 (Section 35-15-1)</vt:lpstr>
      <vt:lpstr>Article 2 (Section 35-15-22)</vt:lpstr>
      <vt:lpstr>Exceptions to Recreational Immunity </vt:lpstr>
      <vt:lpstr>35-15-28. Owner Must Establish Public Use  </vt:lpstr>
      <vt:lpstr>Recreational Immunity Example</vt:lpstr>
      <vt:lpstr>Recreation Immunity Example</vt:lpstr>
      <vt:lpstr>Admission Fees</vt:lpstr>
      <vt:lpstr>Last Example Case</vt:lpstr>
      <vt:lpstr>Last Example Case</vt:lpstr>
      <vt:lpstr>Strength of Recreational Immunity</vt:lpstr>
      <vt:lpstr>Good News vs Bad News</vt:lpstr>
      <vt:lpstr>What Does Loss Control Look for?</vt:lpstr>
      <vt:lpstr>What Does Loss Control Look for?</vt:lpstr>
      <vt:lpstr>Electrical Panels</vt:lpstr>
      <vt:lpstr>Electrical Panels</vt:lpstr>
      <vt:lpstr>Electrical </vt:lpstr>
      <vt:lpstr>Bleacher Safety</vt:lpstr>
      <vt:lpstr>Bleacher Safety</vt:lpstr>
      <vt:lpstr>Standard Bleachers</vt:lpstr>
      <vt:lpstr>Bleacher Accident</vt:lpstr>
      <vt:lpstr>Bleacher Safety</vt:lpstr>
      <vt:lpstr>Bleacher Safety</vt:lpstr>
      <vt:lpstr>Concession Stands</vt:lpstr>
      <vt:lpstr>Playground Inspection</vt:lpstr>
      <vt:lpstr>Playground Inspection and Maintenance</vt:lpstr>
      <vt:lpstr>Playground Inspection</vt:lpstr>
      <vt:lpstr>Common Playground Hazards</vt:lpstr>
      <vt:lpstr>Playground Inspection</vt:lpstr>
      <vt:lpstr>Playground Inspection</vt:lpstr>
      <vt:lpstr>PowerPoint Presentation</vt:lpstr>
      <vt:lpstr>Playground Inspection</vt:lpstr>
      <vt:lpstr>Soft-fill or Fall Material</vt:lpstr>
      <vt:lpstr>Appropriate Surfacing</vt:lpstr>
      <vt:lpstr>Additional Parks and Recreation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Swimming Pools</vt:lpstr>
      <vt:lpstr>Security</vt:lpstr>
      <vt:lpstr>Security</vt:lpstr>
      <vt:lpstr>Water Quality</vt:lpstr>
      <vt:lpstr>Are Pool Chemical and Pump Rooms Locked? </vt:lpstr>
      <vt:lpstr>Chemical Storage</vt:lpstr>
      <vt:lpstr>Storing and Handling Chemicals Safely</vt:lpstr>
      <vt:lpstr>Safety Rules</vt:lpstr>
      <vt:lpstr>Safety Rules</vt:lpstr>
      <vt:lpstr>Pool Inspection</vt:lpstr>
      <vt:lpstr>Regulations</vt:lpstr>
      <vt:lpstr>Life Saving Equipment</vt:lpstr>
      <vt:lpstr>Lifeguards</vt:lpstr>
      <vt:lpstr>Skateboard Parks</vt:lpstr>
      <vt:lpstr>Skateboard Park Signage</vt:lpstr>
      <vt:lpstr>Section 6-5-342 </vt:lpstr>
      <vt:lpstr>Section 6-5-342</vt:lpstr>
      <vt:lpstr>Section 6-5-337</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wills</dc:creator>
  <cp:lastModifiedBy>Donna Wagner</cp:lastModifiedBy>
  <cp:revision>217</cp:revision>
  <cp:lastPrinted>2014-07-11T14:19:03Z</cp:lastPrinted>
  <dcterms:created xsi:type="dcterms:W3CDTF">2014-04-15T15:20:54Z</dcterms:created>
  <dcterms:modified xsi:type="dcterms:W3CDTF">2014-07-11T17:29:14Z</dcterms:modified>
</cp:coreProperties>
</file>